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87" r:id="rId3"/>
    <p:sldId id="288" r:id="rId4"/>
    <p:sldId id="289" r:id="rId5"/>
    <p:sldId id="299" r:id="rId6"/>
    <p:sldId id="291" r:id="rId7"/>
    <p:sldId id="292" r:id="rId8"/>
    <p:sldId id="293" r:id="rId9"/>
    <p:sldId id="294" r:id="rId10"/>
    <p:sldId id="295" r:id="rId11"/>
    <p:sldId id="296" r:id="rId12"/>
    <p:sldId id="297" r:id="rId13"/>
    <p:sldId id="298" r:id="rId14"/>
    <p:sldId id="257" r:id="rId15"/>
    <p:sldId id="261" r:id="rId16"/>
    <p:sldId id="260" r:id="rId17"/>
    <p:sldId id="259" r:id="rId18"/>
    <p:sldId id="258" r:id="rId19"/>
    <p:sldId id="262" r:id="rId20"/>
    <p:sldId id="263" r:id="rId21"/>
    <p:sldId id="266" r:id="rId22"/>
    <p:sldId id="267" r:id="rId23"/>
    <p:sldId id="268" r:id="rId24"/>
    <p:sldId id="269" r:id="rId25"/>
    <p:sldId id="270" r:id="rId26"/>
    <p:sldId id="271" r:id="rId27"/>
    <p:sldId id="274" r:id="rId28"/>
    <p:sldId id="275" r:id="rId29"/>
    <p:sldId id="27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57B8B-F19D-4527-897D-164963D23870}"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F34AB3B2-689C-467C-8C72-83310A02B0ED}">
      <dgm:prSet phldrT="[Текст]" custT="1"/>
      <dgm:spPr/>
      <dgm:t>
        <a:bodyPr/>
        <a:lstStyle/>
        <a:p>
          <a:r>
            <a:rPr lang="ru-RU" sz="1600" dirty="0" err="1" smtClean="0">
              <a:latin typeface="Times New Roman" pitchFamily="18" charset="0"/>
              <a:cs typeface="Times New Roman" pitchFamily="18" charset="0"/>
            </a:rPr>
            <a:t>Қартаю </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жастық өзгерістердің заңды құбылысы болып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табылады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Қартаю құбылыстары ертеден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басталады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және ағзаның кызмет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мүмкіншілігін  бірте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бірте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қысқартады.</a:t>
          </a:r>
          <a:r>
            <a:rPr lang="ru-RU" sz="1600" dirty="0" smtClean="0">
              <a:latin typeface="Times New Roman" pitchFamily="18" charset="0"/>
              <a:cs typeface="Times New Roman" pitchFamily="18" charset="0"/>
            </a:rPr>
            <a:t> </a:t>
          </a:r>
          <a:endParaRPr lang="ru-RU" sz="1600" dirty="0"/>
        </a:p>
      </dgm:t>
    </dgm:pt>
    <dgm:pt modelId="{AB7FA996-4DA8-4F2F-AC11-6A4718A2CC46}" type="parTrans" cxnId="{6309C7E7-911B-4F0A-A61F-59992893F42C}">
      <dgm:prSet/>
      <dgm:spPr/>
      <dgm:t>
        <a:bodyPr/>
        <a:lstStyle/>
        <a:p>
          <a:endParaRPr lang="ru-RU"/>
        </a:p>
      </dgm:t>
    </dgm:pt>
    <dgm:pt modelId="{5FF20BC2-597E-4CCC-8C66-FE2EB5BDF108}" type="sibTrans" cxnId="{6309C7E7-911B-4F0A-A61F-59992893F42C}">
      <dgm:prSet/>
      <dgm:spPr/>
      <dgm:t>
        <a:bodyPr/>
        <a:lstStyle/>
        <a:p>
          <a:endParaRPr lang="ru-RU"/>
        </a:p>
      </dgm:t>
    </dgm:pt>
    <dgm:pt modelId="{2D9C1F94-9423-439F-BC0E-3762847179F5}">
      <dgm:prSet phldrT="[Текст]" custT="1"/>
      <dgm:spPr/>
      <dgm:t>
        <a:bodyPr/>
        <a:lstStyle/>
        <a:p>
          <a:r>
            <a:rPr lang="ru-RU" sz="1600" dirty="0" err="1" smtClean="0">
              <a:latin typeface="Times New Roman" pitchFamily="18" charset="0"/>
              <a:cs typeface="Times New Roman" pitchFamily="18" charset="0"/>
            </a:rPr>
            <a:t>Ағза денесінде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қартаю белгілері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әр түрлі құрылым деңгейлерде байқалады: молекулалық, жасушалық, ұлпалық, жүйелік және ағзалық.</a:t>
          </a:r>
          <a:r>
            <a:rPr lang="ru-RU" sz="1600" dirty="0" smtClean="0">
              <a:latin typeface="Times New Roman" pitchFamily="18" charset="0"/>
              <a:cs typeface="Times New Roman" pitchFamily="18" charset="0"/>
            </a:rPr>
            <a:t> </a:t>
          </a:r>
          <a:endParaRPr lang="ru-RU" sz="1600" dirty="0"/>
        </a:p>
      </dgm:t>
    </dgm:pt>
    <dgm:pt modelId="{03DF12E2-320C-41FA-96D4-B147F11DAA79}" type="parTrans" cxnId="{8DC145CD-DAB5-4A8F-95BF-0EFF7E90ADA6}">
      <dgm:prSet/>
      <dgm:spPr/>
      <dgm:t>
        <a:bodyPr/>
        <a:lstStyle/>
        <a:p>
          <a:endParaRPr lang="ru-RU"/>
        </a:p>
      </dgm:t>
    </dgm:pt>
    <dgm:pt modelId="{AD77DECD-AB9F-43FA-B301-0E9B2C4CA3DE}" type="sibTrans" cxnId="{8DC145CD-DAB5-4A8F-95BF-0EFF7E90ADA6}">
      <dgm:prSet/>
      <dgm:spPr/>
      <dgm:t>
        <a:bodyPr/>
        <a:lstStyle/>
        <a:p>
          <a:endParaRPr lang="ru-RU"/>
        </a:p>
      </dgm:t>
    </dgm:pt>
    <dgm:pt modelId="{60EC89A9-D438-499D-AC9E-B5FC174B21C9}">
      <dgm:prSet phldrT="[Текст]" custT="1"/>
      <dgm:spPr/>
      <dgm:t>
        <a:bodyPr/>
        <a:lstStyle/>
        <a:p>
          <a:r>
            <a:rPr lang="ru-RU" sz="1600" dirty="0" err="1" smtClean="0">
              <a:latin typeface="Times New Roman" pitchFamily="18" charset="0"/>
              <a:cs typeface="Times New Roman" pitchFamily="18" charset="0"/>
            </a:rPr>
            <a:t>Қартаю кезеңінде адам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ағзасының барлық мүшелері </a:t>
          </a:r>
          <a:r>
            <a:rPr lang="ru-RU" sz="1600" dirty="0" smtClean="0">
              <a:latin typeface="Times New Roman" pitchFamily="18" charset="0"/>
              <a:cs typeface="Times New Roman" pitchFamily="18" charset="0"/>
            </a:rPr>
            <a:t>мен </a:t>
          </a:r>
          <a:r>
            <a:rPr lang="ru-RU" sz="1600" dirty="0" err="1" smtClean="0">
              <a:latin typeface="Times New Roman" pitchFamily="18" charset="0"/>
              <a:cs typeface="Times New Roman" pitchFamily="18" charset="0"/>
            </a:rPr>
            <a:t>мүшелер жүйесінде айтарлықтай өзгерістер байқалады</a:t>
          </a:r>
          <a:r>
            <a:rPr lang="ru-RU" sz="1600" dirty="0" smtClean="0">
              <a:latin typeface="Times New Roman" pitchFamily="18" charset="0"/>
              <a:cs typeface="Times New Roman" pitchFamily="18" charset="0"/>
            </a:rPr>
            <a:t>.</a:t>
          </a:r>
          <a:endParaRPr lang="ru-RU" sz="1600" dirty="0"/>
        </a:p>
      </dgm:t>
    </dgm:pt>
    <dgm:pt modelId="{6B096D3B-86E3-44C9-AB18-8F629D290E00}" type="parTrans" cxnId="{33270B0A-790B-4769-A125-4FC11BE0449C}">
      <dgm:prSet/>
      <dgm:spPr/>
      <dgm:t>
        <a:bodyPr/>
        <a:lstStyle/>
        <a:p>
          <a:endParaRPr lang="ru-RU"/>
        </a:p>
      </dgm:t>
    </dgm:pt>
    <dgm:pt modelId="{5A64806C-0FF6-41F4-BF6C-1158E9D8E4BC}" type="sibTrans" cxnId="{33270B0A-790B-4769-A125-4FC11BE0449C}">
      <dgm:prSet/>
      <dgm:spPr/>
      <dgm:t>
        <a:bodyPr/>
        <a:lstStyle/>
        <a:p>
          <a:endParaRPr lang="ru-RU"/>
        </a:p>
      </dgm:t>
    </dgm:pt>
    <dgm:pt modelId="{6ED1BB2D-2F03-48D3-885A-BC7C4C315F2C}">
      <dgm:prSet phldrT="[Текст]" custT="1"/>
      <dgm:spPr/>
      <dgm:t>
        <a:bodyPr/>
        <a:lstStyle/>
        <a:p>
          <a:r>
            <a:rPr lang="ru-RU" sz="1600" dirty="0" err="1" smtClean="0">
              <a:latin typeface="Times New Roman" pitchFamily="18" charset="0"/>
              <a:cs typeface="Times New Roman" pitchFamily="18" charset="0"/>
            </a:rPr>
            <a:t>Ағзалық деңгейде қартаю өзгерістері алдымен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сыртқы белгілерден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байқалады: дене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пішіні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отыруы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өзгереді, дене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келемі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азаяды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шаштары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ағарады, түседі; терінің созылғыштық қасиеті жойылып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әжімдер пайда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болады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Ағзаның көру және есту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қабілеті нашарлайды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есте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сақтауы төмендейді.</a:t>
          </a:r>
          <a:r>
            <a:rPr lang="ru-RU" sz="1600" dirty="0" smtClean="0">
              <a:latin typeface="Times New Roman" pitchFamily="18" charset="0"/>
              <a:cs typeface="Times New Roman" pitchFamily="18" charset="0"/>
            </a:rPr>
            <a:t> </a:t>
          </a:r>
          <a:endParaRPr lang="ru-RU" sz="1600" dirty="0"/>
        </a:p>
      </dgm:t>
    </dgm:pt>
    <dgm:pt modelId="{5B173B97-B940-4A8F-AFE0-C2058F409B2C}" type="parTrans" cxnId="{AD54B99C-C7E7-4D20-BEC0-A459B9D8FC2C}">
      <dgm:prSet/>
      <dgm:spPr/>
      <dgm:t>
        <a:bodyPr/>
        <a:lstStyle/>
        <a:p>
          <a:endParaRPr lang="ru-RU"/>
        </a:p>
      </dgm:t>
    </dgm:pt>
    <dgm:pt modelId="{55DB8DE7-C4AA-45C1-A246-9949D10C2195}" type="sibTrans" cxnId="{AD54B99C-C7E7-4D20-BEC0-A459B9D8FC2C}">
      <dgm:prSet/>
      <dgm:spPr/>
      <dgm:t>
        <a:bodyPr/>
        <a:lstStyle/>
        <a:p>
          <a:endParaRPr lang="ru-RU"/>
        </a:p>
      </dgm:t>
    </dgm:pt>
    <dgm:pt modelId="{9CD0CDB8-0210-40E1-B7B7-3D554A6B559F}" type="pres">
      <dgm:prSet presAssocID="{1DD57B8B-F19D-4527-897D-164963D23870}" presName="linear" presStyleCnt="0">
        <dgm:presLayoutVars>
          <dgm:dir/>
          <dgm:animLvl val="lvl"/>
          <dgm:resizeHandles val="exact"/>
        </dgm:presLayoutVars>
      </dgm:prSet>
      <dgm:spPr/>
      <dgm:t>
        <a:bodyPr/>
        <a:lstStyle/>
        <a:p>
          <a:endParaRPr lang="ru-RU"/>
        </a:p>
      </dgm:t>
    </dgm:pt>
    <dgm:pt modelId="{E5CEC57F-8CCF-4B1D-A14B-D068ED5D857B}" type="pres">
      <dgm:prSet presAssocID="{F34AB3B2-689C-467C-8C72-83310A02B0ED}" presName="parentLin" presStyleCnt="0"/>
      <dgm:spPr/>
    </dgm:pt>
    <dgm:pt modelId="{86E6F389-0E98-4D51-9C07-3A444038EB03}" type="pres">
      <dgm:prSet presAssocID="{F34AB3B2-689C-467C-8C72-83310A02B0ED}" presName="parentLeftMargin" presStyleLbl="node1" presStyleIdx="0" presStyleCnt="4"/>
      <dgm:spPr/>
      <dgm:t>
        <a:bodyPr/>
        <a:lstStyle/>
        <a:p>
          <a:endParaRPr lang="ru-RU"/>
        </a:p>
      </dgm:t>
    </dgm:pt>
    <dgm:pt modelId="{B0354C29-FE51-4495-9A1C-2EE50C24D622}" type="pres">
      <dgm:prSet presAssocID="{F34AB3B2-689C-467C-8C72-83310A02B0ED}" presName="parentText" presStyleLbl="node1" presStyleIdx="0" presStyleCnt="4">
        <dgm:presLayoutVars>
          <dgm:chMax val="0"/>
          <dgm:bulletEnabled val="1"/>
        </dgm:presLayoutVars>
      </dgm:prSet>
      <dgm:spPr/>
      <dgm:t>
        <a:bodyPr/>
        <a:lstStyle/>
        <a:p>
          <a:endParaRPr lang="ru-RU"/>
        </a:p>
      </dgm:t>
    </dgm:pt>
    <dgm:pt modelId="{B0DF3B48-CC78-4134-9633-4D5D4365F33F}" type="pres">
      <dgm:prSet presAssocID="{F34AB3B2-689C-467C-8C72-83310A02B0ED}" presName="negativeSpace" presStyleCnt="0"/>
      <dgm:spPr/>
    </dgm:pt>
    <dgm:pt modelId="{2B2E7C2B-7590-4308-9477-4D8F4B2BB301}" type="pres">
      <dgm:prSet presAssocID="{F34AB3B2-689C-467C-8C72-83310A02B0ED}" presName="childText" presStyleLbl="conFgAcc1" presStyleIdx="0" presStyleCnt="4">
        <dgm:presLayoutVars>
          <dgm:bulletEnabled val="1"/>
        </dgm:presLayoutVars>
      </dgm:prSet>
      <dgm:spPr/>
    </dgm:pt>
    <dgm:pt modelId="{6E6AE871-8D11-4879-9AE4-C1CF7131C817}" type="pres">
      <dgm:prSet presAssocID="{5FF20BC2-597E-4CCC-8C66-FE2EB5BDF108}" presName="spaceBetweenRectangles" presStyleCnt="0"/>
      <dgm:spPr/>
    </dgm:pt>
    <dgm:pt modelId="{0FC56674-8D74-40D5-9ED3-6F162A57A0EC}" type="pres">
      <dgm:prSet presAssocID="{2D9C1F94-9423-439F-BC0E-3762847179F5}" presName="parentLin" presStyleCnt="0"/>
      <dgm:spPr/>
    </dgm:pt>
    <dgm:pt modelId="{B6405C5D-11A4-4453-BCD8-C4EEA4458152}" type="pres">
      <dgm:prSet presAssocID="{2D9C1F94-9423-439F-BC0E-3762847179F5}" presName="parentLeftMargin" presStyleLbl="node1" presStyleIdx="0" presStyleCnt="4"/>
      <dgm:spPr/>
      <dgm:t>
        <a:bodyPr/>
        <a:lstStyle/>
        <a:p>
          <a:endParaRPr lang="ru-RU"/>
        </a:p>
      </dgm:t>
    </dgm:pt>
    <dgm:pt modelId="{BC0A1602-08C3-4612-A585-B8A109087748}" type="pres">
      <dgm:prSet presAssocID="{2D9C1F94-9423-439F-BC0E-3762847179F5}" presName="parentText" presStyleLbl="node1" presStyleIdx="1" presStyleCnt="4">
        <dgm:presLayoutVars>
          <dgm:chMax val="0"/>
          <dgm:bulletEnabled val="1"/>
        </dgm:presLayoutVars>
      </dgm:prSet>
      <dgm:spPr/>
      <dgm:t>
        <a:bodyPr/>
        <a:lstStyle/>
        <a:p>
          <a:endParaRPr lang="ru-RU"/>
        </a:p>
      </dgm:t>
    </dgm:pt>
    <dgm:pt modelId="{C579C874-42B3-4C77-B0EA-30E3E7EAE105}" type="pres">
      <dgm:prSet presAssocID="{2D9C1F94-9423-439F-BC0E-3762847179F5}" presName="negativeSpace" presStyleCnt="0"/>
      <dgm:spPr/>
    </dgm:pt>
    <dgm:pt modelId="{FBC77C86-46DD-4AB6-9830-DD0DB8006789}" type="pres">
      <dgm:prSet presAssocID="{2D9C1F94-9423-439F-BC0E-3762847179F5}" presName="childText" presStyleLbl="conFgAcc1" presStyleIdx="1" presStyleCnt="4">
        <dgm:presLayoutVars>
          <dgm:bulletEnabled val="1"/>
        </dgm:presLayoutVars>
      </dgm:prSet>
      <dgm:spPr/>
    </dgm:pt>
    <dgm:pt modelId="{73EA32EF-55C4-47BF-9ABB-97FBEA865320}" type="pres">
      <dgm:prSet presAssocID="{AD77DECD-AB9F-43FA-B301-0E9B2C4CA3DE}" presName="spaceBetweenRectangles" presStyleCnt="0"/>
      <dgm:spPr/>
    </dgm:pt>
    <dgm:pt modelId="{13008264-5FEE-4DFB-86F2-D1B298E73CD2}" type="pres">
      <dgm:prSet presAssocID="{6ED1BB2D-2F03-48D3-885A-BC7C4C315F2C}" presName="parentLin" presStyleCnt="0"/>
      <dgm:spPr/>
    </dgm:pt>
    <dgm:pt modelId="{C9B4C932-805A-439E-A667-B0F8974653C8}" type="pres">
      <dgm:prSet presAssocID="{6ED1BB2D-2F03-48D3-885A-BC7C4C315F2C}" presName="parentLeftMargin" presStyleLbl="node1" presStyleIdx="1" presStyleCnt="4"/>
      <dgm:spPr/>
      <dgm:t>
        <a:bodyPr/>
        <a:lstStyle/>
        <a:p>
          <a:endParaRPr lang="ru-RU"/>
        </a:p>
      </dgm:t>
    </dgm:pt>
    <dgm:pt modelId="{819D826A-770E-47D1-8F52-17BB7B38C17E}" type="pres">
      <dgm:prSet presAssocID="{6ED1BB2D-2F03-48D3-885A-BC7C4C315F2C}" presName="parentText" presStyleLbl="node1" presStyleIdx="2" presStyleCnt="4">
        <dgm:presLayoutVars>
          <dgm:chMax val="0"/>
          <dgm:bulletEnabled val="1"/>
        </dgm:presLayoutVars>
      </dgm:prSet>
      <dgm:spPr/>
      <dgm:t>
        <a:bodyPr/>
        <a:lstStyle/>
        <a:p>
          <a:endParaRPr lang="ru-RU"/>
        </a:p>
      </dgm:t>
    </dgm:pt>
    <dgm:pt modelId="{DED12BA1-A293-4E17-8814-6C11096DBFD4}" type="pres">
      <dgm:prSet presAssocID="{6ED1BB2D-2F03-48D3-885A-BC7C4C315F2C}" presName="negativeSpace" presStyleCnt="0"/>
      <dgm:spPr/>
    </dgm:pt>
    <dgm:pt modelId="{0F2FED93-E785-46ED-B8ED-910A48090FAD}" type="pres">
      <dgm:prSet presAssocID="{6ED1BB2D-2F03-48D3-885A-BC7C4C315F2C}" presName="childText" presStyleLbl="conFgAcc1" presStyleIdx="2" presStyleCnt="4">
        <dgm:presLayoutVars>
          <dgm:bulletEnabled val="1"/>
        </dgm:presLayoutVars>
      </dgm:prSet>
      <dgm:spPr/>
    </dgm:pt>
    <dgm:pt modelId="{43FEE14C-5EAC-4CC7-8FF4-A936CF82D157}" type="pres">
      <dgm:prSet presAssocID="{55DB8DE7-C4AA-45C1-A246-9949D10C2195}" presName="spaceBetweenRectangles" presStyleCnt="0"/>
      <dgm:spPr/>
    </dgm:pt>
    <dgm:pt modelId="{92ACAD67-8473-4BD6-B9F9-EE72E31F0705}" type="pres">
      <dgm:prSet presAssocID="{60EC89A9-D438-499D-AC9E-B5FC174B21C9}" presName="parentLin" presStyleCnt="0"/>
      <dgm:spPr/>
    </dgm:pt>
    <dgm:pt modelId="{59C19BFD-5466-44FB-821E-E5AF43767EA2}" type="pres">
      <dgm:prSet presAssocID="{60EC89A9-D438-499D-AC9E-B5FC174B21C9}" presName="parentLeftMargin" presStyleLbl="node1" presStyleIdx="2" presStyleCnt="4"/>
      <dgm:spPr/>
      <dgm:t>
        <a:bodyPr/>
        <a:lstStyle/>
        <a:p>
          <a:endParaRPr lang="ru-RU"/>
        </a:p>
      </dgm:t>
    </dgm:pt>
    <dgm:pt modelId="{3F1B20C4-6A86-43B1-A4E4-F649BAE698B0}" type="pres">
      <dgm:prSet presAssocID="{60EC89A9-D438-499D-AC9E-B5FC174B21C9}" presName="parentText" presStyleLbl="node1" presStyleIdx="3" presStyleCnt="4">
        <dgm:presLayoutVars>
          <dgm:chMax val="0"/>
          <dgm:bulletEnabled val="1"/>
        </dgm:presLayoutVars>
      </dgm:prSet>
      <dgm:spPr/>
      <dgm:t>
        <a:bodyPr/>
        <a:lstStyle/>
        <a:p>
          <a:endParaRPr lang="ru-RU"/>
        </a:p>
      </dgm:t>
    </dgm:pt>
    <dgm:pt modelId="{EFB7F1D8-166D-4BC1-8619-B6B746D2FF6C}" type="pres">
      <dgm:prSet presAssocID="{60EC89A9-D438-499D-AC9E-B5FC174B21C9}" presName="negativeSpace" presStyleCnt="0"/>
      <dgm:spPr/>
    </dgm:pt>
    <dgm:pt modelId="{EE851EAA-D0E7-4015-99CE-2793ACD4777E}" type="pres">
      <dgm:prSet presAssocID="{60EC89A9-D438-499D-AC9E-B5FC174B21C9}" presName="childText" presStyleLbl="conFgAcc1" presStyleIdx="3" presStyleCnt="4">
        <dgm:presLayoutVars>
          <dgm:bulletEnabled val="1"/>
        </dgm:presLayoutVars>
      </dgm:prSet>
      <dgm:spPr/>
    </dgm:pt>
  </dgm:ptLst>
  <dgm:cxnLst>
    <dgm:cxn modelId="{E5C25773-D6DE-451E-A778-ACCEC97F55BC}" type="presOf" srcId="{F34AB3B2-689C-467C-8C72-83310A02B0ED}" destId="{86E6F389-0E98-4D51-9C07-3A444038EB03}" srcOrd="0" destOrd="0" presId="urn:microsoft.com/office/officeart/2005/8/layout/list1"/>
    <dgm:cxn modelId="{3A848986-DC2D-4325-85D1-BECEDD370AFA}" type="presOf" srcId="{2D9C1F94-9423-439F-BC0E-3762847179F5}" destId="{B6405C5D-11A4-4453-BCD8-C4EEA4458152}" srcOrd="0" destOrd="0" presId="urn:microsoft.com/office/officeart/2005/8/layout/list1"/>
    <dgm:cxn modelId="{8DC145CD-DAB5-4A8F-95BF-0EFF7E90ADA6}" srcId="{1DD57B8B-F19D-4527-897D-164963D23870}" destId="{2D9C1F94-9423-439F-BC0E-3762847179F5}" srcOrd="1" destOrd="0" parTransId="{03DF12E2-320C-41FA-96D4-B147F11DAA79}" sibTransId="{AD77DECD-AB9F-43FA-B301-0E9B2C4CA3DE}"/>
    <dgm:cxn modelId="{29F5D70A-3FDE-4268-8FE3-A26E6A44F47E}" type="presOf" srcId="{6ED1BB2D-2F03-48D3-885A-BC7C4C315F2C}" destId="{C9B4C932-805A-439E-A667-B0F8974653C8}" srcOrd="0" destOrd="0" presId="urn:microsoft.com/office/officeart/2005/8/layout/list1"/>
    <dgm:cxn modelId="{9B460682-CAB4-4AC7-835F-B579E2FF99DB}" type="presOf" srcId="{6ED1BB2D-2F03-48D3-885A-BC7C4C315F2C}" destId="{819D826A-770E-47D1-8F52-17BB7B38C17E}" srcOrd="1" destOrd="0" presId="urn:microsoft.com/office/officeart/2005/8/layout/list1"/>
    <dgm:cxn modelId="{6309C7E7-911B-4F0A-A61F-59992893F42C}" srcId="{1DD57B8B-F19D-4527-897D-164963D23870}" destId="{F34AB3B2-689C-467C-8C72-83310A02B0ED}" srcOrd="0" destOrd="0" parTransId="{AB7FA996-4DA8-4F2F-AC11-6A4718A2CC46}" sibTransId="{5FF20BC2-597E-4CCC-8C66-FE2EB5BDF108}"/>
    <dgm:cxn modelId="{1AADB3C8-7649-4926-9296-81BA7DA12F14}" type="presOf" srcId="{F34AB3B2-689C-467C-8C72-83310A02B0ED}" destId="{B0354C29-FE51-4495-9A1C-2EE50C24D622}" srcOrd="1" destOrd="0" presId="urn:microsoft.com/office/officeart/2005/8/layout/list1"/>
    <dgm:cxn modelId="{461632A8-46A3-4C2D-8BEB-A8E9F17CEECD}" type="presOf" srcId="{60EC89A9-D438-499D-AC9E-B5FC174B21C9}" destId="{3F1B20C4-6A86-43B1-A4E4-F649BAE698B0}" srcOrd="1" destOrd="0" presId="urn:microsoft.com/office/officeart/2005/8/layout/list1"/>
    <dgm:cxn modelId="{AD54B99C-C7E7-4D20-BEC0-A459B9D8FC2C}" srcId="{1DD57B8B-F19D-4527-897D-164963D23870}" destId="{6ED1BB2D-2F03-48D3-885A-BC7C4C315F2C}" srcOrd="2" destOrd="0" parTransId="{5B173B97-B940-4A8F-AFE0-C2058F409B2C}" sibTransId="{55DB8DE7-C4AA-45C1-A246-9949D10C2195}"/>
    <dgm:cxn modelId="{46E7237D-DB7E-4D79-9AA9-37684970791E}" type="presOf" srcId="{60EC89A9-D438-499D-AC9E-B5FC174B21C9}" destId="{59C19BFD-5466-44FB-821E-E5AF43767EA2}" srcOrd="0" destOrd="0" presId="urn:microsoft.com/office/officeart/2005/8/layout/list1"/>
    <dgm:cxn modelId="{758477A4-07C2-4885-AADD-1C6939AB5525}" type="presOf" srcId="{1DD57B8B-F19D-4527-897D-164963D23870}" destId="{9CD0CDB8-0210-40E1-B7B7-3D554A6B559F}" srcOrd="0" destOrd="0" presId="urn:microsoft.com/office/officeart/2005/8/layout/list1"/>
    <dgm:cxn modelId="{33270B0A-790B-4769-A125-4FC11BE0449C}" srcId="{1DD57B8B-F19D-4527-897D-164963D23870}" destId="{60EC89A9-D438-499D-AC9E-B5FC174B21C9}" srcOrd="3" destOrd="0" parTransId="{6B096D3B-86E3-44C9-AB18-8F629D290E00}" sibTransId="{5A64806C-0FF6-41F4-BF6C-1158E9D8E4BC}"/>
    <dgm:cxn modelId="{3E0B19F3-D857-4897-B01B-F199B4083FDC}" type="presOf" srcId="{2D9C1F94-9423-439F-BC0E-3762847179F5}" destId="{BC0A1602-08C3-4612-A585-B8A109087748}" srcOrd="1" destOrd="0" presId="urn:microsoft.com/office/officeart/2005/8/layout/list1"/>
    <dgm:cxn modelId="{F6299873-8CA0-46A2-8B8D-D64E6AC97380}" type="presParOf" srcId="{9CD0CDB8-0210-40E1-B7B7-3D554A6B559F}" destId="{E5CEC57F-8CCF-4B1D-A14B-D068ED5D857B}" srcOrd="0" destOrd="0" presId="urn:microsoft.com/office/officeart/2005/8/layout/list1"/>
    <dgm:cxn modelId="{3D2CD751-0E16-4C1B-9298-464C3C945657}" type="presParOf" srcId="{E5CEC57F-8CCF-4B1D-A14B-D068ED5D857B}" destId="{86E6F389-0E98-4D51-9C07-3A444038EB03}" srcOrd="0" destOrd="0" presId="urn:microsoft.com/office/officeart/2005/8/layout/list1"/>
    <dgm:cxn modelId="{33755F15-9C48-46D5-A9C0-4A1126C99D18}" type="presParOf" srcId="{E5CEC57F-8CCF-4B1D-A14B-D068ED5D857B}" destId="{B0354C29-FE51-4495-9A1C-2EE50C24D622}" srcOrd="1" destOrd="0" presId="urn:microsoft.com/office/officeart/2005/8/layout/list1"/>
    <dgm:cxn modelId="{1DB96F28-6693-4236-9318-5F8AF4783A2C}" type="presParOf" srcId="{9CD0CDB8-0210-40E1-B7B7-3D554A6B559F}" destId="{B0DF3B48-CC78-4134-9633-4D5D4365F33F}" srcOrd="1" destOrd="0" presId="urn:microsoft.com/office/officeart/2005/8/layout/list1"/>
    <dgm:cxn modelId="{41B219EE-2836-4214-B3D2-8841044A12D2}" type="presParOf" srcId="{9CD0CDB8-0210-40E1-B7B7-3D554A6B559F}" destId="{2B2E7C2B-7590-4308-9477-4D8F4B2BB301}" srcOrd="2" destOrd="0" presId="urn:microsoft.com/office/officeart/2005/8/layout/list1"/>
    <dgm:cxn modelId="{B050AB13-4596-4539-B292-6ACBDE6A0BDA}" type="presParOf" srcId="{9CD0CDB8-0210-40E1-B7B7-3D554A6B559F}" destId="{6E6AE871-8D11-4879-9AE4-C1CF7131C817}" srcOrd="3" destOrd="0" presId="urn:microsoft.com/office/officeart/2005/8/layout/list1"/>
    <dgm:cxn modelId="{12D5B5D7-02DA-4E96-B327-E20677F3CC67}" type="presParOf" srcId="{9CD0CDB8-0210-40E1-B7B7-3D554A6B559F}" destId="{0FC56674-8D74-40D5-9ED3-6F162A57A0EC}" srcOrd="4" destOrd="0" presId="urn:microsoft.com/office/officeart/2005/8/layout/list1"/>
    <dgm:cxn modelId="{B567FADD-782F-4D41-B015-863048593FD9}" type="presParOf" srcId="{0FC56674-8D74-40D5-9ED3-6F162A57A0EC}" destId="{B6405C5D-11A4-4453-BCD8-C4EEA4458152}" srcOrd="0" destOrd="0" presId="urn:microsoft.com/office/officeart/2005/8/layout/list1"/>
    <dgm:cxn modelId="{90E9E1DE-74A5-432C-B2C2-0688C8361013}" type="presParOf" srcId="{0FC56674-8D74-40D5-9ED3-6F162A57A0EC}" destId="{BC0A1602-08C3-4612-A585-B8A109087748}" srcOrd="1" destOrd="0" presId="urn:microsoft.com/office/officeart/2005/8/layout/list1"/>
    <dgm:cxn modelId="{1E294E38-0D1E-4F3D-BD00-408C6D03F157}" type="presParOf" srcId="{9CD0CDB8-0210-40E1-B7B7-3D554A6B559F}" destId="{C579C874-42B3-4C77-B0EA-30E3E7EAE105}" srcOrd="5" destOrd="0" presId="urn:microsoft.com/office/officeart/2005/8/layout/list1"/>
    <dgm:cxn modelId="{ECF6E10B-CFBB-4C2B-9670-156A52D4FE5A}" type="presParOf" srcId="{9CD0CDB8-0210-40E1-B7B7-3D554A6B559F}" destId="{FBC77C86-46DD-4AB6-9830-DD0DB8006789}" srcOrd="6" destOrd="0" presId="urn:microsoft.com/office/officeart/2005/8/layout/list1"/>
    <dgm:cxn modelId="{8BBD1CCB-31D4-4706-935E-F5F6523DD6FA}" type="presParOf" srcId="{9CD0CDB8-0210-40E1-B7B7-3D554A6B559F}" destId="{73EA32EF-55C4-47BF-9ABB-97FBEA865320}" srcOrd="7" destOrd="0" presId="urn:microsoft.com/office/officeart/2005/8/layout/list1"/>
    <dgm:cxn modelId="{5E3D4C1A-0C03-48FB-80E6-D83F319372A5}" type="presParOf" srcId="{9CD0CDB8-0210-40E1-B7B7-3D554A6B559F}" destId="{13008264-5FEE-4DFB-86F2-D1B298E73CD2}" srcOrd="8" destOrd="0" presId="urn:microsoft.com/office/officeart/2005/8/layout/list1"/>
    <dgm:cxn modelId="{0DBD61E0-A267-4C90-94A6-520029859F2B}" type="presParOf" srcId="{13008264-5FEE-4DFB-86F2-D1B298E73CD2}" destId="{C9B4C932-805A-439E-A667-B0F8974653C8}" srcOrd="0" destOrd="0" presId="urn:microsoft.com/office/officeart/2005/8/layout/list1"/>
    <dgm:cxn modelId="{72C8DED1-0F46-4AC7-9C02-1A0A6142177D}" type="presParOf" srcId="{13008264-5FEE-4DFB-86F2-D1B298E73CD2}" destId="{819D826A-770E-47D1-8F52-17BB7B38C17E}" srcOrd="1" destOrd="0" presId="urn:microsoft.com/office/officeart/2005/8/layout/list1"/>
    <dgm:cxn modelId="{5AE48206-67B6-4815-A3B1-F73C58B74A2E}" type="presParOf" srcId="{9CD0CDB8-0210-40E1-B7B7-3D554A6B559F}" destId="{DED12BA1-A293-4E17-8814-6C11096DBFD4}" srcOrd="9" destOrd="0" presId="urn:microsoft.com/office/officeart/2005/8/layout/list1"/>
    <dgm:cxn modelId="{5A18E540-B53F-4DAC-9708-F88D149BAE85}" type="presParOf" srcId="{9CD0CDB8-0210-40E1-B7B7-3D554A6B559F}" destId="{0F2FED93-E785-46ED-B8ED-910A48090FAD}" srcOrd="10" destOrd="0" presId="urn:microsoft.com/office/officeart/2005/8/layout/list1"/>
    <dgm:cxn modelId="{C5E8111B-0A5E-448E-A771-E976ED79C45E}" type="presParOf" srcId="{9CD0CDB8-0210-40E1-B7B7-3D554A6B559F}" destId="{43FEE14C-5EAC-4CC7-8FF4-A936CF82D157}" srcOrd="11" destOrd="0" presId="urn:microsoft.com/office/officeart/2005/8/layout/list1"/>
    <dgm:cxn modelId="{7EDE60AA-F3BC-48EB-AF84-27555299EB88}" type="presParOf" srcId="{9CD0CDB8-0210-40E1-B7B7-3D554A6B559F}" destId="{92ACAD67-8473-4BD6-B9F9-EE72E31F0705}" srcOrd="12" destOrd="0" presId="urn:microsoft.com/office/officeart/2005/8/layout/list1"/>
    <dgm:cxn modelId="{0CF45046-3339-4259-91D2-ECA6A896BC80}" type="presParOf" srcId="{92ACAD67-8473-4BD6-B9F9-EE72E31F0705}" destId="{59C19BFD-5466-44FB-821E-E5AF43767EA2}" srcOrd="0" destOrd="0" presId="urn:microsoft.com/office/officeart/2005/8/layout/list1"/>
    <dgm:cxn modelId="{EF916302-CC50-4580-8D58-70AA800240DF}" type="presParOf" srcId="{92ACAD67-8473-4BD6-B9F9-EE72E31F0705}" destId="{3F1B20C4-6A86-43B1-A4E4-F649BAE698B0}" srcOrd="1" destOrd="0" presId="urn:microsoft.com/office/officeart/2005/8/layout/list1"/>
    <dgm:cxn modelId="{B9F8258C-3D78-4BEA-A8A9-49FFE4112F74}" type="presParOf" srcId="{9CD0CDB8-0210-40E1-B7B7-3D554A6B559F}" destId="{EFB7F1D8-166D-4BC1-8619-B6B746D2FF6C}" srcOrd="13" destOrd="0" presId="urn:microsoft.com/office/officeart/2005/8/layout/list1"/>
    <dgm:cxn modelId="{1C0197D4-47D8-4A5A-B2D5-D2FE8C8A1116}" type="presParOf" srcId="{9CD0CDB8-0210-40E1-B7B7-3D554A6B559F}" destId="{EE851EAA-D0E7-4015-99CE-2793ACD4777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82C0F0-0451-4E40-B6AA-696F2AD622A9}" type="doc">
      <dgm:prSet loTypeId="urn:microsoft.com/office/officeart/2005/8/layout/venn1" loCatId="relationship" qsTypeId="urn:microsoft.com/office/officeart/2005/8/quickstyle/simple1" qsCatId="simple" csTypeId="urn:microsoft.com/office/officeart/2005/8/colors/colorful2" csCatId="colorful" phldr="1"/>
      <dgm:spPr/>
    </dgm:pt>
    <dgm:pt modelId="{6DBC0AD5-B79E-4A04-AEB1-8D062AA8F4AA}">
      <dgm:prSet phldrT="[Текст]" custT="1"/>
      <dgm:spPr/>
      <dgm:t>
        <a:bodyPr/>
        <a:lstStyle/>
        <a:p>
          <a:r>
            <a:rPr lang="en-US" sz="1600" b="0" i="0" dirty="0" smtClean="0">
              <a:latin typeface="Times New Roman" pitchFamily="18" charset="0"/>
              <a:cs typeface="Times New Roman" pitchFamily="18" charset="0"/>
            </a:rPr>
            <a:t>XX </a:t>
          </a:r>
          <a:r>
            <a:rPr lang="ru-RU" sz="1600" b="0" i="0" dirty="0" err="1" smtClean="0">
              <a:latin typeface="Times New Roman" pitchFamily="18" charset="0"/>
              <a:cs typeface="Times New Roman" pitchFamily="18" charset="0"/>
            </a:rPr>
            <a:t>ғасырдың </a:t>
          </a:r>
          <a:r>
            <a:rPr lang="ru-RU" sz="1600" b="0" i="0" dirty="0" smtClean="0">
              <a:latin typeface="Times New Roman" pitchFamily="18" charset="0"/>
              <a:cs typeface="Times New Roman" pitchFamily="18" charset="0"/>
            </a:rPr>
            <a:t>70 </a:t>
          </a:r>
          <a:r>
            <a:rPr lang="ru-RU" sz="1600" b="0" i="0" dirty="0" err="1" smtClean="0">
              <a:latin typeface="Times New Roman" pitchFamily="18" charset="0"/>
              <a:cs typeface="Times New Roman" pitchFamily="18" charset="0"/>
            </a:rPr>
            <a:t>жылдары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америка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дәрігері </a:t>
          </a:r>
          <a:r>
            <a:rPr lang="ru-RU" sz="1600" b="0" i="0" dirty="0" smtClean="0">
              <a:latin typeface="Times New Roman" pitchFamily="18" charset="0"/>
              <a:cs typeface="Times New Roman" pitchFamily="18" charset="0"/>
            </a:rPr>
            <a:t>Л. </a:t>
          </a:r>
          <a:r>
            <a:rPr lang="ru-RU" sz="1600" b="0" i="0" dirty="0" err="1" smtClean="0">
              <a:latin typeface="Times New Roman" pitchFamily="18" charset="0"/>
              <a:cs typeface="Times New Roman" pitchFamily="18" charset="0"/>
            </a:rPr>
            <a:t>Хейфлик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тірі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ағзалар жасушаларының санаулы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рет</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қана бөлінетіндігіне көңіл аударған.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Кейінірек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әр түрлі түрлердің жасушаларының бөліну </a:t>
          </a:r>
          <a:r>
            <a:rPr lang="ru-RU" sz="1600" b="0" i="0" dirty="0" smtClean="0">
              <a:latin typeface="Times New Roman" pitchFamily="18" charset="0"/>
              <a:cs typeface="Times New Roman" pitchFamily="18" charset="0"/>
            </a:rPr>
            <a:t>максимумы </a:t>
          </a:r>
          <a:r>
            <a:rPr lang="ru-RU" sz="1600" b="0" i="0" dirty="0" err="1" smtClean="0">
              <a:latin typeface="Times New Roman" pitchFamily="18" charset="0"/>
              <a:cs typeface="Times New Roman" pitchFamily="18" charset="0"/>
            </a:rPr>
            <a:t>түрліше болатындығы белгілі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болды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және ол</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ағзаның тіршілік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ұзақтығына </a:t>
          </a:r>
          <a:r>
            <a:rPr lang="ru-RU" sz="1600" b="0" i="0" dirty="0" smtClean="0">
              <a:latin typeface="Times New Roman" pitchFamily="18" charset="0"/>
              <a:cs typeface="Times New Roman" pitchFamily="18" charset="0"/>
            </a:rPr>
            <a:t>тура </a:t>
          </a:r>
          <a:r>
            <a:rPr lang="ru-RU" sz="1600" b="0" i="0" dirty="0" err="1" smtClean="0">
              <a:latin typeface="Times New Roman" pitchFamily="18" charset="0"/>
              <a:cs typeface="Times New Roman" pitchFamily="18" charset="0"/>
            </a:rPr>
            <a:t>пропорционал</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болатындығы анықталды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Мысалы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жүз жылға дейін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өмір сүретін адамдарда</a:t>
          </a:r>
          <a:r>
            <a:rPr lang="ru-RU" sz="1600" b="0" i="0" dirty="0" smtClean="0">
              <a:latin typeface="Times New Roman" pitchFamily="18" charset="0"/>
              <a:cs typeface="Times New Roman" pitchFamily="18" charset="0"/>
            </a:rPr>
            <a:t> (</a:t>
          </a:r>
          <a:r>
            <a:rPr lang="en-US" sz="1600" b="0" i="0" dirty="0" smtClean="0">
              <a:latin typeface="Times New Roman" pitchFamily="18" charset="0"/>
              <a:cs typeface="Times New Roman" pitchFamily="18" charset="0"/>
            </a:rPr>
            <a:t>Homo sapiens) </a:t>
          </a:r>
          <a:r>
            <a:rPr lang="ru-RU" sz="1600" b="0" i="0" dirty="0" err="1" smtClean="0">
              <a:latin typeface="Times New Roman" pitchFamily="18" charset="0"/>
              <a:cs typeface="Times New Roman" pitchFamily="18" charset="0"/>
            </a:rPr>
            <a:t>Хейфлик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лимиті</a:t>
          </a:r>
          <a:r>
            <a:rPr lang="ru-RU" sz="1600" b="0" i="0" dirty="0" smtClean="0">
              <a:latin typeface="Times New Roman" pitchFamily="18" charset="0"/>
              <a:cs typeface="Times New Roman" pitchFamily="18" charset="0"/>
            </a:rPr>
            <a:t> — 50-ге, 3 </a:t>
          </a:r>
          <a:r>
            <a:rPr lang="ru-RU" sz="1600" b="0" i="0" dirty="0" err="1" smtClean="0">
              <a:latin typeface="Times New Roman" pitchFamily="18" charset="0"/>
              <a:cs typeface="Times New Roman" pitchFamily="18" charset="0"/>
            </a:rPr>
            <a:t>жыл</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өмір сүретін тышқан дарда</a:t>
          </a:r>
          <a:r>
            <a:rPr lang="ru-RU" sz="1600" b="0" i="0" dirty="0" smtClean="0">
              <a:latin typeface="Times New Roman" pitchFamily="18" charset="0"/>
              <a:cs typeface="Times New Roman" pitchFamily="18" charset="0"/>
            </a:rPr>
            <a:t> — 15—20-ға, 175 </a:t>
          </a:r>
          <a:r>
            <a:rPr lang="ru-RU" sz="1600" b="0" i="0" dirty="0" err="1" smtClean="0">
              <a:latin typeface="Times New Roman" pitchFamily="18" charset="0"/>
              <a:cs typeface="Times New Roman" pitchFamily="18" charset="0"/>
            </a:rPr>
            <a:t>жыл</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өмір сүретін галапагосс</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тасбақаларында </a:t>
          </a:r>
          <a:r>
            <a:rPr lang="ru-RU" sz="1600" b="0" i="0" dirty="0" smtClean="0">
              <a:latin typeface="Times New Roman" pitchFamily="18" charset="0"/>
              <a:cs typeface="Times New Roman" pitchFamily="18" charset="0"/>
            </a:rPr>
            <a:t>— 110-ға </a:t>
          </a:r>
          <a:r>
            <a:rPr lang="ru-RU" sz="1600" b="0" i="0" dirty="0" err="1" smtClean="0">
              <a:latin typeface="Times New Roman" pitchFamily="18" charset="0"/>
              <a:cs typeface="Times New Roman" pitchFamily="18" charset="0"/>
            </a:rPr>
            <a:t>тең</a:t>
          </a:r>
          <a:r>
            <a:rPr lang="ru-RU" sz="1600" b="0" i="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0E6B0DCA-89CE-4DE3-9B2F-D11CB8FDD2EF}" type="parTrans" cxnId="{507AE3C3-FA27-4277-BF81-836EF296C1C2}">
      <dgm:prSet/>
      <dgm:spPr/>
      <dgm:t>
        <a:bodyPr/>
        <a:lstStyle/>
        <a:p>
          <a:endParaRPr lang="ru-RU"/>
        </a:p>
      </dgm:t>
    </dgm:pt>
    <dgm:pt modelId="{254F927B-60E5-47C7-A5C8-6176F1081125}" type="sibTrans" cxnId="{507AE3C3-FA27-4277-BF81-836EF296C1C2}">
      <dgm:prSet/>
      <dgm:spPr/>
      <dgm:t>
        <a:bodyPr/>
        <a:lstStyle/>
        <a:p>
          <a:endParaRPr lang="ru-RU"/>
        </a:p>
      </dgm:t>
    </dgm:pt>
    <dgm:pt modelId="{0B8C31A7-ADBE-495A-9516-796B15A7B97F}">
      <dgm:prSet phldrT="[Текст]" custT="1"/>
      <dgm:spPr/>
      <dgm:t>
        <a:bodyPr/>
        <a:lstStyle/>
        <a:p>
          <a:r>
            <a:rPr lang="ru-RU" sz="1600" b="0" i="0" dirty="0" err="1" smtClean="0">
              <a:latin typeface="Times New Roman" pitchFamily="18" charset="0"/>
              <a:cs typeface="Times New Roman" pitchFamily="18" charset="0"/>
            </a:rPr>
            <a:t>Ерте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қартаю </a:t>
          </a:r>
          <a:r>
            <a:rPr lang="ru-RU" sz="1600" b="0" i="0" dirty="0" smtClean="0">
              <a:latin typeface="Times New Roman" pitchFamily="18" charset="0"/>
              <a:cs typeface="Times New Roman" pitchFamily="18" charset="0"/>
            </a:rPr>
            <a:t>ауру </a:t>
          </a:r>
          <a:r>
            <a:rPr lang="ru-RU" sz="1600" b="0" i="0" dirty="0" err="1" smtClean="0">
              <a:latin typeface="Times New Roman" pitchFamily="18" charset="0"/>
              <a:cs typeface="Times New Roman" pitchFamily="18" charset="0"/>
            </a:rPr>
            <a:t>белгілері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прогерия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байқалатын адамдар</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жасушаларында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Хейфлик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лимиті</a:t>
          </a:r>
          <a:r>
            <a:rPr lang="ru-RU" sz="1600" b="0" i="0" dirty="0" smtClean="0">
              <a:latin typeface="Times New Roman" pitchFamily="18" charset="0"/>
              <a:cs typeface="Times New Roman" pitchFamily="18" charset="0"/>
            </a:rPr>
            <a:t> 50-ден 10—15 </a:t>
          </a:r>
          <a:r>
            <a:rPr lang="ru-RU" sz="1600" b="0" i="0" dirty="0" err="1" smtClean="0">
              <a:latin typeface="Times New Roman" pitchFamily="18" charset="0"/>
              <a:cs typeface="Times New Roman" pitchFamily="18" charset="0"/>
            </a:rPr>
            <a:t>ке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дейін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азайған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Ғалымдардың пікірінше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жасуша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бөлінген сайын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оңда кейбір</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нәрселер біржолата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жойылып</a:t>
          </a:r>
          <a:r>
            <a:rPr lang="ru-RU" sz="1600" b="0" i="0" dirty="0" smtClean="0">
              <a:latin typeface="Times New Roman" pitchFamily="18" charset="0"/>
              <a:cs typeface="Times New Roman" pitchFamily="18" charset="0"/>
            </a:rPr>
            <a:t> не </a:t>
          </a:r>
          <a:r>
            <a:rPr lang="ru-RU" sz="1600" b="0" i="0" dirty="0" err="1" smtClean="0">
              <a:latin typeface="Times New Roman" pitchFamily="18" charset="0"/>
              <a:cs typeface="Times New Roman" pitchFamily="18" charset="0"/>
            </a:rPr>
            <a:t>жинақталып отыра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деген</a:t>
          </a:r>
          <a:r>
            <a:rPr lang="ru-RU" sz="1600" b="0" i="0" dirty="0" smtClean="0">
              <a:latin typeface="Times New Roman" pitchFamily="18" charset="0"/>
              <a:cs typeface="Times New Roman" pitchFamily="18" charset="0"/>
            </a:rPr>
            <a:t> ой </a:t>
          </a:r>
          <a:r>
            <a:rPr lang="ru-RU" sz="1600" b="0" i="0" dirty="0" err="1" smtClean="0">
              <a:latin typeface="Times New Roman" pitchFamily="18" charset="0"/>
              <a:cs typeface="Times New Roman" pitchFamily="18" charset="0"/>
            </a:rPr>
            <a:t>пайда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болды</a:t>
          </a:r>
          <a:r>
            <a:rPr lang="ru-RU" sz="1600" b="0" i="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60683ED2-32AD-4A02-9F16-D005694C6713}" type="parTrans" cxnId="{9F2E5E4C-BF52-4E8C-9E5B-891418A00E51}">
      <dgm:prSet/>
      <dgm:spPr/>
      <dgm:t>
        <a:bodyPr/>
        <a:lstStyle/>
        <a:p>
          <a:endParaRPr lang="ru-RU"/>
        </a:p>
      </dgm:t>
    </dgm:pt>
    <dgm:pt modelId="{89F5A867-9266-4787-9FDF-DB64EDA8FFC1}" type="sibTrans" cxnId="{9F2E5E4C-BF52-4E8C-9E5B-891418A00E51}">
      <dgm:prSet/>
      <dgm:spPr/>
      <dgm:t>
        <a:bodyPr/>
        <a:lstStyle/>
        <a:p>
          <a:endParaRPr lang="ru-RU"/>
        </a:p>
      </dgm:t>
    </dgm:pt>
    <dgm:pt modelId="{82BEE34F-7C23-456F-8171-DE1D31A84C7B}">
      <dgm:prSet phldrT="[Текст]" custT="1"/>
      <dgm:spPr/>
      <dgm:t>
        <a:bodyPr/>
        <a:lstStyle/>
        <a:p>
          <a:r>
            <a:rPr lang="en-US" sz="1600" b="0" i="0" dirty="0" smtClean="0">
              <a:latin typeface="Times New Roman" pitchFamily="18" charset="0"/>
              <a:cs typeface="Times New Roman" pitchFamily="18" charset="0"/>
            </a:rPr>
            <a:t>XX </a:t>
          </a:r>
          <a:r>
            <a:rPr lang="ru-RU" sz="1600" b="0" i="0" dirty="0" err="1" smtClean="0">
              <a:latin typeface="Times New Roman" pitchFamily="18" charset="0"/>
              <a:cs typeface="Times New Roman" pitchFamily="18" charset="0"/>
            </a:rPr>
            <a:t>ғасырдың </a:t>
          </a:r>
          <a:r>
            <a:rPr lang="ru-RU" sz="1600" b="0" i="0" dirty="0" smtClean="0">
              <a:latin typeface="Times New Roman" pitchFamily="18" charset="0"/>
              <a:cs typeface="Times New Roman" pitchFamily="18" charset="0"/>
            </a:rPr>
            <a:t>80 </a:t>
          </a:r>
          <a:r>
            <a:rPr lang="ru-RU" sz="1600" b="0" i="0" dirty="0" err="1" smtClean="0">
              <a:latin typeface="Times New Roman" pitchFamily="18" charset="0"/>
              <a:cs typeface="Times New Roman" pitchFamily="18" charset="0"/>
            </a:rPr>
            <a:t>жылдары</a:t>
          </a:r>
          <a:r>
            <a:rPr lang="ru-RU" sz="1600" b="0" i="0" dirty="0" smtClean="0">
              <a:latin typeface="Times New Roman" pitchFamily="18" charset="0"/>
              <a:cs typeface="Times New Roman" pitchFamily="18" charset="0"/>
            </a:rPr>
            <a:t> А.М.Оловников </a:t>
          </a:r>
          <a:r>
            <a:rPr lang="ru-RU" sz="1600" b="0" i="0" dirty="0" err="1" smtClean="0">
              <a:latin typeface="Times New Roman" pitchFamily="18" charset="0"/>
              <a:cs typeface="Times New Roman" pitchFamily="18" charset="0"/>
            </a:rPr>
            <a:t>жасушалардың әрбір бөлінуінде олардың хромосомаларының ұштары </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теломералар</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азды-көпті үзіліп қысқарып отырады</a:t>
          </a:r>
          <a:r>
            <a:rPr lang="ru-RU" sz="1600" b="0" i="0" dirty="0" smtClean="0">
              <a:latin typeface="Times New Roman" pitchFamily="18" charset="0"/>
              <a:cs typeface="Times New Roman" pitchFamily="18" charset="0"/>
            </a:rPr>
            <a:t>, ал хромосома </a:t>
          </a:r>
          <a:r>
            <a:rPr lang="ru-RU" sz="1600" b="0" i="0" dirty="0" err="1" smtClean="0">
              <a:latin typeface="Times New Roman" pitchFamily="18" charset="0"/>
              <a:cs typeface="Times New Roman" pitchFamily="18" charset="0"/>
            </a:rPr>
            <a:t>теломерлерінің ұзындығы минималды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мөлшерге жеткенде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жасуша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бөлінуін тоқтатады деген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болжам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айтқан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Кейінірек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бұл болжам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тәжірибе күйінде дәлелденді.</a:t>
          </a:r>
          <a:endParaRPr lang="ru-RU" sz="1600" dirty="0">
            <a:latin typeface="Times New Roman" pitchFamily="18" charset="0"/>
            <a:cs typeface="Times New Roman" pitchFamily="18" charset="0"/>
          </a:endParaRPr>
        </a:p>
      </dgm:t>
    </dgm:pt>
    <dgm:pt modelId="{D286B9F8-0D00-4D9D-9929-EEBCEA69E379}" type="parTrans" cxnId="{B66DD83E-DA9B-4CBF-B663-C4EE9840EA2F}">
      <dgm:prSet/>
      <dgm:spPr/>
      <dgm:t>
        <a:bodyPr/>
        <a:lstStyle/>
        <a:p>
          <a:endParaRPr lang="ru-RU"/>
        </a:p>
      </dgm:t>
    </dgm:pt>
    <dgm:pt modelId="{BB5B3C67-C42E-461B-8C03-07815C15D145}" type="sibTrans" cxnId="{B66DD83E-DA9B-4CBF-B663-C4EE9840EA2F}">
      <dgm:prSet/>
      <dgm:spPr/>
      <dgm:t>
        <a:bodyPr/>
        <a:lstStyle/>
        <a:p>
          <a:endParaRPr lang="ru-RU"/>
        </a:p>
      </dgm:t>
    </dgm:pt>
    <dgm:pt modelId="{4CB000F1-77B2-422E-963E-B4D86D6604C8}" type="pres">
      <dgm:prSet presAssocID="{3982C0F0-0451-4E40-B6AA-696F2AD622A9}" presName="compositeShape" presStyleCnt="0">
        <dgm:presLayoutVars>
          <dgm:chMax val="7"/>
          <dgm:dir/>
          <dgm:resizeHandles val="exact"/>
        </dgm:presLayoutVars>
      </dgm:prSet>
      <dgm:spPr/>
    </dgm:pt>
    <dgm:pt modelId="{B62F0526-B9F9-45B8-A042-34F719084BF3}" type="pres">
      <dgm:prSet presAssocID="{6DBC0AD5-B79E-4A04-AEB1-8D062AA8F4AA}" presName="circ1" presStyleLbl="vennNode1" presStyleIdx="0" presStyleCnt="3" custScaleX="164995" custScaleY="109667"/>
      <dgm:spPr/>
      <dgm:t>
        <a:bodyPr/>
        <a:lstStyle/>
        <a:p>
          <a:endParaRPr lang="ru-RU"/>
        </a:p>
      </dgm:t>
    </dgm:pt>
    <dgm:pt modelId="{14089142-7D18-47EB-AA3D-C5B72AFAAE59}" type="pres">
      <dgm:prSet presAssocID="{6DBC0AD5-B79E-4A04-AEB1-8D062AA8F4AA}" presName="circ1Tx" presStyleLbl="revTx" presStyleIdx="0" presStyleCnt="0">
        <dgm:presLayoutVars>
          <dgm:chMax val="0"/>
          <dgm:chPref val="0"/>
          <dgm:bulletEnabled val="1"/>
        </dgm:presLayoutVars>
      </dgm:prSet>
      <dgm:spPr/>
      <dgm:t>
        <a:bodyPr/>
        <a:lstStyle/>
        <a:p>
          <a:endParaRPr lang="ru-RU"/>
        </a:p>
      </dgm:t>
    </dgm:pt>
    <dgm:pt modelId="{A2B1AD6A-CBED-4BA4-BCBE-EEF7E60DCC44}" type="pres">
      <dgm:prSet presAssocID="{0B8C31A7-ADBE-495A-9516-796B15A7B97F}" presName="circ2" presStyleLbl="vennNode1" presStyleIdx="1" presStyleCnt="3" custScaleX="119515" custScaleY="95319" custLinFactNeighborX="13844" custLinFactNeighborY="2556"/>
      <dgm:spPr/>
      <dgm:t>
        <a:bodyPr/>
        <a:lstStyle/>
        <a:p>
          <a:endParaRPr lang="ru-RU"/>
        </a:p>
      </dgm:t>
    </dgm:pt>
    <dgm:pt modelId="{482B7344-DE89-46D2-AFE4-26C308952AD0}" type="pres">
      <dgm:prSet presAssocID="{0B8C31A7-ADBE-495A-9516-796B15A7B97F}" presName="circ2Tx" presStyleLbl="revTx" presStyleIdx="0" presStyleCnt="0">
        <dgm:presLayoutVars>
          <dgm:chMax val="0"/>
          <dgm:chPref val="0"/>
          <dgm:bulletEnabled val="1"/>
        </dgm:presLayoutVars>
      </dgm:prSet>
      <dgm:spPr/>
      <dgm:t>
        <a:bodyPr/>
        <a:lstStyle/>
        <a:p>
          <a:endParaRPr lang="ru-RU"/>
        </a:p>
      </dgm:t>
    </dgm:pt>
    <dgm:pt modelId="{71478BF8-D1E0-47D9-A776-3A4D98637BBF}" type="pres">
      <dgm:prSet presAssocID="{82BEE34F-7C23-456F-8171-DE1D31A84C7B}" presName="circ3" presStyleLbl="vennNode1" presStyleIdx="2" presStyleCnt="3" custScaleX="125536" custScaleY="91195" custLinFactNeighborX="-9649" custLinFactNeighborY="9236"/>
      <dgm:spPr/>
      <dgm:t>
        <a:bodyPr/>
        <a:lstStyle/>
        <a:p>
          <a:endParaRPr lang="ru-RU"/>
        </a:p>
      </dgm:t>
    </dgm:pt>
    <dgm:pt modelId="{26D0E5F3-6EC2-430A-BA0E-059F5072B870}" type="pres">
      <dgm:prSet presAssocID="{82BEE34F-7C23-456F-8171-DE1D31A84C7B}" presName="circ3Tx" presStyleLbl="revTx" presStyleIdx="0" presStyleCnt="0">
        <dgm:presLayoutVars>
          <dgm:chMax val="0"/>
          <dgm:chPref val="0"/>
          <dgm:bulletEnabled val="1"/>
        </dgm:presLayoutVars>
      </dgm:prSet>
      <dgm:spPr/>
      <dgm:t>
        <a:bodyPr/>
        <a:lstStyle/>
        <a:p>
          <a:endParaRPr lang="ru-RU"/>
        </a:p>
      </dgm:t>
    </dgm:pt>
  </dgm:ptLst>
  <dgm:cxnLst>
    <dgm:cxn modelId="{33E8ADAB-C7E3-4ECC-9401-38554CE33391}" type="presOf" srcId="{82BEE34F-7C23-456F-8171-DE1D31A84C7B}" destId="{26D0E5F3-6EC2-430A-BA0E-059F5072B870}" srcOrd="1" destOrd="0" presId="urn:microsoft.com/office/officeart/2005/8/layout/venn1"/>
    <dgm:cxn modelId="{0D33BB93-E726-43B5-9EA5-6C6C43673619}" type="presOf" srcId="{82BEE34F-7C23-456F-8171-DE1D31A84C7B}" destId="{71478BF8-D1E0-47D9-A776-3A4D98637BBF}" srcOrd="0" destOrd="0" presId="urn:microsoft.com/office/officeart/2005/8/layout/venn1"/>
    <dgm:cxn modelId="{9F2E5E4C-BF52-4E8C-9E5B-891418A00E51}" srcId="{3982C0F0-0451-4E40-B6AA-696F2AD622A9}" destId="{0B8C31A7-ADBE-495A-9516-796B15A7B97F}" srcOrd="1" destOrd="0" parTransId="{60683ED2-32AD-4A02-9F16-D005694C6713}" sibTransId="{89F5A867-9266-4787-9FDF-DB64EDA8FFC1}"/>
    <dgm:cxn modelId="{CADE0B9E-F1D3-4461-A60D-EB97B50173AF}" type="presOf" srcId="{0B8C31A7-ADBE-495A-9516-796B15A7B97F}" destId="{A2B1AD6A-CBED-4BA4-BCBE-EEF7E60DCC44}" srcOrd="0" destOrd="0" presId="urn:microsoft.com/office/officeart/2005/8/layout/venn1"/>
    <dgm:cxn modelId="{7E339602-0320-435B-89EB-8D789C336F37}" type="presOf" srcId="{3982C0F0-0451-4E40-B6AA-696F2AD622A9}" destId="{4CB000F1-77B2-422E-963E-B4D86D6604C8}" srcOrd="0" destOrd="0" presId="urn:microsoft.com/office/officeart/2005/8/layout/venn1"/>
    <dgm:cxn modelId="{507AE3C3-FA27-4277-BF81-836EF296C1C2}" srcId="{3982C0F0-0451-4E40-B6AA-696F2AD622A9}" destId="{6DBC0AD5-B79E-4A04-AEB1-8D062AA8F4AA}" srcOrd="0" destOrd="0" parTransId="{0E6B0DCA-89CE-4DE3-9B2F-D11CB8FDD2EF}" sibTransId="{254F927B-60E5-47C7-A5C8-6176F1081125}"/>
    <dgm:cxn modelId="{A26F9A13-4DE8-44C8-A54E-A5142EFE9BC6}" type="presOf" srcId="{6DBC0AD5-B79E-4A04-AEB1-8D062AA8F4AA}" destId="{B62F0526-B9F9-45B8-A042-34F719084BF3}" srcOrd="0" destOrd="0" presId="urn:microsoft.com/office/officeart/2005/8/layout/venn1"/>
    <dgm:cxn modelId="{F9E0C8E5-C967-4AC1-A0DA-98F71214869D}" type="presOf" srcId="{0B8C31A7-ADBE-495A-9516-796B15A7B97F}" destId="{482B7344-DE89-46D2-AFE4-26C308952AD0}" srcOrd="1" destOrd="0" presId="urn:microsoft.com/office/officeart/2005/8/layout/venn1"/>
    <dgm:cxn modelId="{B66DD83E-DA9B-4CBF-B663-C4EE9840EA2F}" srcId="{3982C0F0-0451-4E40-B6AA-696F2AD622A9}" destId="{82BEE34F-7C23-456F-8171-DE1D31A84C7B}" srcOrd="2" destOrd="0" parTransId="{D286B9F8-0D00-4D9D-9929-EEBCEA69E379}" sibTransId="{BB5B3C67-C42E-461B-8C03-07815C15D145}"/>
    <dgm:cxn modelId="{95936A74-CF9E-4948-9602-98A7B59BBA57}" type="presOf" srcId="{6DBC0AD5-B79E-4A04-AEB1-8D062AA8F4AA}" destId="{14089142-7D18-47EB-AA3D-C5B72AFAAE59}" srcOrd="1" destOrd="0" presId="urn:microsoft.com/office/officeart/2005/8/layout/venn1"/>
    <dgm:cxn modelId="{355F6215-4B2A-49C8-A2B9-3DE55A21B958}" type="presParOf" srcId="{4CB000F1-77B2-422E-963E-B4D86D6604C8}" destId="{B62F0526-B9F9-45B8-A042-34F719084BF3}" srcOrd="0" destOrd="0" presId="urn:microsoft.com/office/officeart/2005/8/layout/venn1"/>
    <dgm:cxn modelId="{E8C96200-3181-4C7E-AB32-E9A789A35DFC}" type="presParOf" srcId="{4CB000F1-77B2-422E-963E-B4D86D6604C8}" destId="{14089142-7D18-47EB-AA3D-C5B72AFAAE59}" srcOrd="1" destOrd="0" presId="urn:microsoft.com/office/officeart/2005/8/layout/venn1"/>
    <dgm:cxn modelId="{17A77979-1F38-4C58-9F2E-AC98B2214F91}" type="presParOf" srcId="{4CB000F1-77B2-422E-963E-B4D86D6604C8}" destId="{A2B1AD6A-CBED-4BA4-BCBE-EEF7E60DCC44}" srcOrd="2" destOrd="0" presId="urn:microsoft.com/office/officeart/2005/8/layout/venn1"/>
    <dgm:cxn modelId="{81E634F9-5B15-41B3-A320-92B78DFECD7F}" type="presParOf" srcId="{4CB000F1-77B2-422E-963E-B4D86D6604C8}" destId="{482B7344-DE89-46D2-AFE4-26C308952AD0}" srcOrd="3" destOrd="0" presId="urn:microsoft.com/office/officeart/2005/8/layout/venn1"/>
    <dgm:cxn modelId="{838F3F7D-BCB8-45BE-BF9A-272AD8DC33B4}" type="presParOf" srcId="{4CB000F1-77B2-422E-963E-B4D86D6604C8}" destId="{71478BF8-D1E0-47D9-A776-3A4D98637BBF}" srcOrd="4" destOrd="0" presId="urn:microsoft.com/office/officeart/2005/8/layout/venn1"/>
    <dgm:cxn modelId="{7EB608CC-D450-47B2-92D7-4D7D59EA03F8}" type="presParOf" srcId="{4CB000F1-77B2-422E-963E-B4D86D6604C8}" destId="{26D0E5F3-6EC2-430A-BA0E-059F5072B87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103D0-FD82-41CE-AA5E-506E429C9B64}" type="datetimeFigureOut">
              <a:rPr lang="ru-RU" smtClean="0"/>
              <a:pPr/>
              <a:t>08.01.2002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6C156-24EA-48D3-AEF2-175DF021CBE4}" type="slidenum">
              <a:rPr lang="ru-RU" smtClean="0"/>
              <a:pPr/>
              <a:t>‹#›</a:t>
            </a:fld>
            <a:endParaRPr lang="ru-RU"/>
          </a:p>
        </p:txBody>
      </p:sp>
    </p:spTree>
    <p:extLst>
      <p:ext uri="{BB962C8B-B14F-4D97-AF65-F5344CB8AC3E}">
        <p14:creationId xmlns:p14="http://schemas.microsoft.com/office/powerpoint/2010/main" val="339890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E6C156-24EA-48D3-AEF2-175DF021CBE4}" type="slidenum">
              <a:rPr lang="ru-RU" smtClean="0"/>
              <a:pPr/>
              <a:t>17</a:t>
            </a:fld>
            <a:endParaRPr lang="ru-RU"/>
          </a:p>
        </p:txBody>
      </p:sp>
    </p:spTree>
    <p:extLst>
      <p:ext uri="{BB962C8B-B14F-4D97-AF65-F5344CB8AC3E}">
        <p14:creationId xmlns:p14="http://schemas.microsoft.com/office/powerpoint/2010/main" val="57468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0"/>
            <a:ext cx="5904656" cy="707886"/>
          </a:xfrm>
          <a:prstGeom prst="rect">
            <a:avLst/>
          </a:prstGeom>
          <a:noFill/>
        </p:spPr>
        <p:txBody>
          <a:bodyPr wrap="square" rtlCol="0">
            <a:spAutoFit/>
          </a:bodyPr>
          <a:lstStyle/>
          <a:p>
            <a:pPr algn="ctr"/>
            <a:r>
              <a:rPr lang="kk-KZ" sz="2000" i="1" dirty="0" smtClean="0">
                <a:latin typeface="Times New Roman" pitchFamily="18" charset="0"/>
                <a:cs typeface="Times New Roman" pitchFamily="18" charset="0"/>
              </a:rPr>
              <a:t>Әл</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Фараби атындағы Қазақ Ұлттық Университеті</a:t>
            </a:r>
          </a:p>
          <a:p>
            <a:pPr algn="ctr"/>
            <a:r>
              <a:rPr lang="kk-KZ" sz="2000" i="1" dirty="0" smtClean="0">
                <a:latin typeface="Times New Roman" pitchFamily="18" charset="0"/>
                <a:cs typeface="Times New Roman" pitchFamily="18" charset="0"/>
              </a:rPr>
              <a:t>Биология және биотехнология факультеті</a:t>
            </a:r>
            <a:endParaRPr lang="ru-RU" sz="2000" i="1" dirty="0">
              <a:latin typeface="Times New Roman" pitchFamily="18" charset="0"/>
              <a:cs typeface="Times New Roman" pitchFamily="18" charset="0"/>
            </a:endParaRPr>
          </a:p>
        </p:txBody>
      </p:sp>
      <p:sp>
        <p:nvSpPr>
          <p:cNvPr id="5" name="TextBox 4"/>
          <p:cNvSpPr txBox="1"/>
          <p:nvPr/>
        </p:nvSpPr>
        <p:spPr>
          <a:xfrm>
            <a:off x="1714480" y="1785926"/>
            <a:ext cx="6072230" cy="1077218"/>
          </a:xfrm>
          <a:prstGeom prst="rect">
            <a:avLst/>
          </a:prstGeom>
          <a:noFill/>
        </p:spPr>
        <p:txBody>
          <a:bodyPr wrap="square" rtlCol="0">
            <a:spAutoFit/>
          </a:bodyPr>
          <a:lstStyle/>
          <a:p>
            <a:pPr algn="ctr"/>
            <a:r>
              <a:rPr lang="kk-KZ" sz="3200" b="1" i="1" dirty="0" smtClean="0">
                <a:latin typeface="Times New Roman" pitchFamily="18" charset="0"/>
                <a:cs typeface="Times New Roman" pitchFamily="18" charset="0"/>
              </a:rPr>
              <a:t>Жасқа байланысты биологиялық ырғақтың өзгерісі. </a:t>
            </a:r>
            <a:endParaRPr lang="ru-RU" sz="3200" b="1" i="1" dirty="0">
              <a:latin typeface="Times New Roman" pitchFamily="18" charset="0"/>
              <a:cs typeface="Times New Roman" pitchFamily="18" charset="0"/>
            </a:endParaRPr>
          </a:p>
        </p:txBody>
      </p:sp>
      <p:sp>
        <p:nvSpPr>
          <p:cNvPr id="6" name="TextBox 5"/>
          <p:cNvSpPr txBox="1"/>
          <p:nvPr/>
        </p:nvSpPr>
        <p:spPr>
          <a:xfrm>
            <a:off x="4000496" y="928670"/>
            <a:ext cx="1357322"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6-</a:t>
            </a:r>
            <a:r>
              <a:rPr lang="kk-KZ" sz="2400" dirty="0" smtClean="0">
                <a:latin typeface="Times New Roman" pitchFamily="18" charset="0"/>
                <a:cs typeface="Times New Roman" pitchFamily="18" charset="0"/>
              </a:rPr>
              <a:t>дәріс</a:t>
            </a:r>
            <a:endParaRPr lang="ru-RU" sz="2400" dirty="0">
              <a:latin typeface="Times New Roman" pitchFamily="18" charset="0"/>
              <a:cs typeface="Times New Roman" pitchFamily="18" charset="0"/>
            </a:endParaRPr>
          </a:p>
        </p:txBody>
      </p:sp>
      <p:pic>
        <p:nvPicPr>
          <p:cNvPr id="7" name="Picture 4" descr="http://upload.wikimedia.org/wikipedia/ru/0/00/Logotip_KazNU.gif"/>
          <p:cNvPicPr>
            <a:picLocks noChangeAspect="1" noChangeArrowheads="1"/>
          </p:cNvPicPr>
          <p:nvPr/>
        </p:nvPicPr>
        <p:blipFill>
          <a:blip r:embed="rId2" cstate="print"/>
          <a:srcRect/>
          <a:stretch>
            <a:fillRect/>
          </a:stretch>
        </p:blipFill>
        <p:spPr bwMode="auto">
          <a:xfrm>
            <a:off x="0" y="4581957"/>
            <a:ext cx="2257922" cy="2276043"/>
          </a:xfrm>
          <a:prstGeom prst="ellipse">
            <a:avLst/>
          </a:prstGeom>
          <a:ln>
            <a:noFill/>
          </a:ln>
          <a:effectLst>
            <a:softEdge rad="112500"/>
          </a:effectLst>
        </p:spPr>
      </p:pic>
      <p:pic>
        <p:nvPicPr>
          <p:cNvPr id="8" name="Picture 4" descr="https://pp.vk.me/c622322/v622322409/31764/LnY0NcN7JtU.jpg"/>
          <p:cNvPicPr>
            <a:picLocks noChangeAspect="1" noChangeArrowheads="1"/>
          </p:cNvPicPr>
          <p:nvPr/>
        </p:nvPicPr>
        <p:blipFill>
          <a:blip r:embed="rId3" cstate="print"/>
          <a:srcRect/>
          <a:stretch>
            <a:fillRect/>
          </a:stretch>
        </p:blipFill>
        <p:spPr bwMode="auto">
          <a:xfrm>
            <a:off x="2275505" y="4641534"/>
            <a:ext cx="2212145" cy="2276043"/>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42" y="0"/>
            <a:ext cx="6500858" cy="738664"/>
          </a:xfrm>
          <a:prstGeom prst="rect">
            <a:avLst/>
          </a:prstGeom>
          <a:noFill/>
        </p:spPr>
        <p:txBody>
          <a:bodyPr wrap="square" rtlCol="0">
            <a:spAutoFit/>
          </a:bodyPr>
          <a:lstStyle/>
          <a:p>
            <a:r>
              <a:rPr lang="kk-KZ" sz="2400" i="1" dirty="0" smtClean="0">
                <a:latin typeface="Times New Roman" pitchFamily="18" charset="0"/>
                <a:cs typeface="Times New Roman" pitchFamily="18" charset="0"/>
              </a:rPr>
              <a:t> Жасқа сай биоритмология</a:t>
            </a:r>
          </a:p>
          <a:p>
            <a:endParaRPr lang="ru-RU" dirty="0"/>
          </a:p>
        </p:txBody>
      </p:sp>
      <p:sp>
        <p:nvSpPr>
          <p:cNvPr id="5" name="TextBox 4"/>
          <p:cNvSpPr txBox="1"/>
          <p:nvPr/>
        </p:nvSpPr>
        <p:spPr>
          <a:xfrm>
            <a:off x="214282" y="714356"/>
            <a:ext cx="8715436" cy="3170099"/>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	Тәуліктік биоритмдердің  көрініс беруі жаңа туған сәбиде дайын және аяқталған күйде болмайды, ол онтогенезде қалыптасады.  Жаңа туған сәбиде дене температурасын өлшеу барысында  таңертеңгі, күндізгі және кешкі температура көрсеткіштерінде айырмашылық байқалмайды.  Мұндай айырмашылық өмірінің екінші айында байқалады.  Олар кейіннен кешкі уақытта температураның төмендеуі есебінен айқын бола түседі.  Биоритмдер тіршіліктің бірінші аптасынан ақ байқала бастайды,  олар тіпті ұрықта да болады, бірақ олардың көрініс беруі біртіндеп жүзеге асады.  Ересек адамдардағыдай биоритмдер қатары мектеп жасында ғана байқала бастайды. </a:t>
            </a:r>
            <a:endParaRPr lang="ru-RU" sz="2000" i="1" dirty="0">
              <a:latin typeface="Times New Roman" pitchFamily="18" charset="0"/>
              <a:cs typeface="Times New Roman" pitchFamily="18" charset="0"/>
            </a:endParaRPr>
          </a:p>
        </p:txBody>
      </p:sp>
      <p:pic>
        <p:nvPicPr>
          <p:cNvPr id="23554" name="Picture 2" descr="ÐÐ°ÑÑÐ¸Ð½ÐºÐ¸ Ð¿Ð¾ Ð·Ð°Ð¿ÑÐ¾ÑÑ Ð±Ð¸Ð¾ÑÐ¸ÑÐ¼ Ñ ÑÐµÐ±ÐµÐ½ÐºÐ°"/>
          <p:cNvPicPr>
            <a:picLocks noChangeAspect="1" noChangeArrowheads="1"/>
          </p:cNvPicPr>
          <p:nvPr/>
        </p:nvPicPr>
        <p:blipFill>
          <a:blip r:embed="rId2"/>
          <a:srcRect/>
          <a:stretch>
            <a:fillRect/>
          </a:stretch>
        </p:blipFill>
        <p:spPr bwMode="auto">
          <a:xfrm>
            <a:off x="2714612" y="3929066"/>
            <a:ext cx="4500540" cy="2570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14290"/>
            <a:ext cx="8929718" cy="4401205"/>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	Ерте мектепалды жасында үкі, бозторғай топтарына бөліну басталады. Бір тәулік барысында баланың мінез құлық динамикасын анализдеп, биоритмологиялық портретін жеткілікті дәрежеде дәлдікпен сипаттауға болады, кейіннен күн тәртібі мен тәрбиелеу процесіне тиісті түзетулер енгізуге болады.  Циклділіктің көрінуі мен денсаулық жағдайы арасында тікелей тәуелділік бар.  Денсаулық жағдайындағы ең алғашқы ауытқулар биоритмдердің бұзылуынан көрінеді.  Кенеттен қалыпты режимнің бұзылуы кезінде, әсіресе ұйқының бұзылуынан аурулық жағдайлар туындайды.  Балаларда ол эмоционалды реакциялардан көрініс береді: тамақтан бас тарту, жоғары дәрежедегі тітіркенгіштік, шаршау.  Дәл осындай реакциялар, балабақшаға демалыстан келген балаларда байқалады. Белгілі физиолог И.П.Павлов режим негізін динамикалық стереотип құрайды деген, яғни, тұрақты қайталанып отыратын қызмет, бірақ, инертті емес, динамикалық өзгеріп отыратын. </a:t>
            </a:r>
            <a:endParaRPr lang="ru-RU" sz="2000" i="1" dirty="0">
              <a:latin typeface="Times New Roman" pitchFamily="18" charset="0"/>
              <a:cs typeface="Times New Roman" pitchFamily="18" charset="0"/>
            </a:endParaRPr>
          </a:p>
        </p:txBody>
      </p:sp>
      <p:pic>
        <p:nvPicPr>
          <p:cNvPr id="22530" name="Picture 2" descr="ÐÐ°ÑÑÐ¸Ð½ÐºÐ¸ Ð¿Ð¾ Ð·Ð°Ð¿ÑÐ¾ÑÑ ÑÑÐ¾Ð½Ð¾ÑÐ¸Ð¿Ñ ÑÐµÐ»Ð¾Ð²ÐµÐºÐ°"/>
          <p:cNvPicPr>
            <a:picLocks noChangeAspect="1" noChangeArrowheads="1"/>
          </p:cNvPicPr>
          <p:nvPr/>
        </p:nvPicPr>
        <p:blipFill>
          <a:blip r:embed="rId2"/>
          <a:srcRect/>
          <a:stretch>
            <a:fillRect/>
          </a:stretch>
        </p:blipFill>
        <p:spPr bwMode="auto">
          <a:xfrm>
            <a:off x="2500298" y="4403490"/>
            <a:ext cx="4786294" cy="2454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571480"/>
            <a:ext cx="5072098" cy="5324535"/>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Балабақшадағы баланың бірінші күнінен  бастап, яғни, күзден жазға дейін кестемен жұмыс істейді.  Бұл режим тұрақты және онымен қоса сыртқы әлеуметтік және биологиялық ортаның өзгеріп отыратын жағдайына бейімділігін тұрақты қамтамасыз ету үшін динамикалық та болуы керек. </a:t>
            </a:r>
          </a:p>
          <a:p>
            <a:pPr algn="just"/>
            <a:r>
              <a:rPr lang="kk-KZ" sz="2000" i="1" dirty="0" smtClean="0">
                <a:latin typeface="Times New Roman" pitchFamily="18" charset="0"/>
                <a:cs typeface="Times New Roman" pitchFamily="18" charset="0"/>
              </a:rPr>
              <a:t>Сонымен, режимдік процесстердің циклділігінің болуы және баланың биоритмологиялық портретінің ерекшеліктерімен оның қатынасының болуы физиологиялық және басқа да процесстердің дамуына  қажетті жағдай болып табылады.  Жалпылама режимді балалардың тұлғалық типологиялық ерекшеліктерімен сәйкестендіру керек. </a:t>
            </a:r>
            <a:endParaRPr lang="ru-RU" sz="2000" i="1" dirty="0">
              <a:latin typeface="Times New Roman" pitchFamily="18" charset="0"/>
              <a:cs typeface="Times New Roman" pitchFamily="18" charset="0"/>
            </a:endParaRPr>
          </a:p>
        </p:txBody>
      </p:sp>
      <p:pic>
        <p:nvPicPr>
          <p:cNvPr id="21506" name="Picture 2" descr="ÐÐ°ÑÑÐ¸Ð½ÐºÐ¸ Ð¿Ð¾ Ð·Ð°Ð¿ÑÐ¾ÑÑ Ð±Ð¸Ð¾ÑÐ¸ÑÐ¼ Ð² ÑÐ°Ð´Ð¸ÐºÐµ"/>
          <p:cNvPicPr>
            <a:picLocks noChangeAspect="1" noChangeArrowheads="1"/>
          </p:cNvPicPr>
          <p:nvPr/>
        </p:nvPicPr>
        <p:blipFill>
          <a:blip r:embed="rId2"/>
          <a:srcRect/>
          <a:stretch>
            <a:fillRect/>
          </a:stretch>
        </p:blipFill>
        <p:spPr bwMode="auto">
          <a:xfrm>
            <a:off x="5286380" y="714356"/>
            <a:ext cx="3571900"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428604"/>
            <a:ext cx="8715436" cy="6247864"/>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Мектепалды балалардың күн тәртібі қалай болады? </a:t>
            </a:r>
          </a:p>
          <a:p>
            <a:pPr algn="just"/>
            <a:r>
              <a:rPr lang="kk-KZ" sz="2000" i="1" dirty="0" smtClean="0">
                <a:latin typeface="Times New Roman" pitchFamily="18" charset="0"/>
                <a:cs typeface="Times New Roman" pitchFamily="18" charset="0"/>
              </a:rPr>
              <a:t>Балабақшада тәрбиеленетін мектепалды жасындағы балалар </a:t>
            </a:r>
            <a:r>
              <a:rPr lang="en-US" sz="2000" i="1" dirty="0" smtClean="0">
                <a:latin typeface="Times New Roman" pitchFamily="18" charset="0"/>
                <a:cs typeface="Times New Roman" pitchFamily="18" charset="0"/>
              </a:rPr>
              <a:t>(3-4</a:t>
            </a:r>
            <a:r>
              <a:rPr lang="kk-KZ" sz="2000" i="1" dirty="0" smtClean="0">
                <a:latin typeface="Times New Roman" pitchFamily="18" charset="0"/>
                <a:cs typeface="Times New Roman" pitchFamily="18" charset="0"/>
              </a:rPr>
              <a:t> жас</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 мен үй жағдайында тәрбиеленетін осы жастағы балалардың күн тәртібі бірдей.  Бірақ бұл күн тәртібін баланың биоритмологиялық портретіне сүйеніп өзгертуге болады. Мұны қалай жасайды?</a:t>
            </a:r>
          </a:p>
          <a:p>
            <a:pPr marL="342900" indent="-342900" algn="just">
              <a:buAutoNum type="arabicPeriod"/>
            </a:pPr>
            <a:r>
              <a:rPr lang="en-US" sz="2000" i="1" dirty="0" smtClean="0">
                <a:latin typeface="Times New Roman" pitchFamily="18" charset="0"/>
                <a:cs typeface="Times New Roman" pitchFamily="18" charset="0"/>
              </a:rPr>
              <a:t>2-3</a:t>
            </a:r>
            <a:r>
              <a:rPr lang="kk-KZ" sz="2000" i="1" dirty="0" smtClean="0">
                <a:latin typeface="Times New Roman" pitchFamily="18" charset="0"/>
                <a:cs typeface="Times New Roman" pitchFamily="18" charset="0"/>
              </a:rPr>
              <a:t> күн ішінде баланың қалыпты мінезіне анализ жасау.</a:t>
            </a:r>
          </a:p>
          <a:p>
            <a:pPr marL="342900" indent="-342900" algn="just">
              <a:buAutoNum type="arabicPeriod"/>
            </a:pPr>
            <a:r>
              <a:rPr lang="kk-KZ" sz="2000" i="1" dirty="0" smtClean="0">
                <a:latin typeface="Times New Roman" pitchFamily="18" charset="0"/>
                <a:cs typeface="Times New Roman" pitchFamily="18" charset="0"/>
              </a:rPr>
              <a:t> күндізгі ұйқының ерекшелігіне назар аударған маңызды.  Нәтижесінде, көптеген психологиялық және басқа да қасиеттердің уақытқа динамикасын бекітуге болады, олардың арасынан баланың жұмыс қабілеттілігі мен эмоционалды көңіл күйін бөліп алу керек.  Жоғары жұмыс қабілеттілігі мен түске дейінгі жақсы көңіл күй бозторғайларға тән.  Күннің екінші жартысында көрініс беретін сол қасиеттер үкі типті балаларға тән.  Аритмиктерде бұл қасиеттер күні бойы өзгермейді, жоғары немесе төменгі деңгейде қалып отырады.  Тұлғалық биоритмологиялық ерекшеліктерді кез келген тәрбиелік іс шараны жүзеге асыруда ескерген жөн. Әсіресе, бұл сабаққа қатысты.  Сабақ өткізудің басты биоритмологиялық принципі неде болуы мүмкін?  Ең алдымен, күннің уақытына және сәйкес биоритмдердің көрініс беруіне байланысты ақыл ой және эмоционалды жүктеме деңгейін реттеп отыру қажет. </a:t>
            </a:r>
          </a:p>
          <a:p>
            <a:pPr algn="just"/>
            <a:endParaRPr lang="ru-RU" sz="2000" i="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42918"/>
            <a:ext cx="8929718" cy="5632311"/>
          </a:xfrm>
          <a:prstGeom prst="rect">
            <a:avLst/>
          </a:prstGeom>
        </p:spPr>
        <p:txBody>
          <a:bodyPr wrap="square">
            <a:spAutoFit/>
          </a:bodyPr>
          <a:lstStyle/>
          <a:p>
            <a:pPr algn="ctr"/>
            <a:r>
              <a:rPr lang="ru-RU" sz="2000" b="1" i="1" dirty="0" err="1" smtClean="0">
                <a:latin typeface="Times New Roman" pitchFamily="18" charset="0"/>
                <a:cs typeface="Times New Roman" pitchFamily="18" charset="0"/>
              </a:rPr>
              <a:t>Қартаю</a:t>
            </a:r>
            <a:r>
              <a:rPr lang="ru-RU" sz="2000" i="1" dirty="0" err="1"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биологиялық </a:t>
            </a:r>
            <a:r>
              <a:rPr lang="ru-RU" sz="2000" i="1" dirty="0" smtClean="0">
                <a:latin typeface="Times New Roman" pitchFamily="18" charset="0"/>
                <a:cs typeface="Times New Roman" pitchFamily="18" charset="0"/>
              </a:rPr>
              <a:t>процесс; </a:t>
            </a:r>
            <a:r>
              <a:rPr lang="ru-RU" sz="2000" i="1" dirty="0" err="1" smtClean="0">
                <a:latin typeface="Times New Roman" pitchFamily="18" charset="0"/>
                <a:cs typeface="Times New Roman" pitchFamily="18" charset="0"/>
              </a:rPr>
              <a:t>белгілі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жасқа жеткеннен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кейінгі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организмнің мүмкіншіліктерінің үдемелі төмендеуі.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тіннің серпімді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талшықтарының және </a:t>
            </a:r>
            <a:r>
              <a:rPr lang="ru-RU" sz="2000" i="1" dirty="0" smtClean="0">
                <a:latin typeface="Times New Roman" pitchFamily="18" charset="0"/>
                <a:cs typeface="Times New Roman" pitchFamily="18" charset="0"/>
              </a:rPr>
              <a:t>су </a:t>
            </a:r>
            <a:r>
              <a:rPr lang="ru-RU" sz="2000" i="1" dirty="0" err="1" smtClean="0">
                <a:latin typeface="Times New Roman" pitchFamily="18" charset="0"/>
                <a:cs typeface="Times New Roman" pitchFamily="18" charset="0"/>
              </a:rPr>
              <a:t>мөлшерінің</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азаюынан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тері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жұқарып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қатпарланып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әжім</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пайда</a:t>
            </a:r>
            <a:r>
              <a:rPr lang="ru-RU" sz="2000" i="1" dirty="0" smtClean="0">
                <a:latin typeface="Times New Roman" pitchFamily="18" charset="0"/>
                <a:cs typeface="Times New Roman" pitchFamily="18" charset="0"/>
              </a:rPr>
              <a:t> бола </a:t>
            </a:r>
            <a:r>
              <a:rPr lang="ru-RU" sz="2000" i="1" dirty="0" err="1" smtClean="0">
                <a:latin typeface="Times New Roman" pitchFamily="18" charset="0"/>
                <a:cs typeface="Times New Roman" pitchFamily="18" charset="0"/>
              </a:rPr>
              <a:t>бастайды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Бұл кезде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шаш</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ағарып, сирейді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көздің көруі, құлақ естуі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нашарлайды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тіс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түсе бастайды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Қартаюдың бір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көрінісі ретінде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организмде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дәнекер тіндердің өзгеруін келтіруге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Осыдан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өкпеде, бауырда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жүректе, </a:t>
            </a:r>
            <a:r>
              <a:rPr lang="ru-RU" sz="2000" i="1" dirty="0" smtClean="0">
                <a:latin typeface="Times New Roman" pitchFamily="18" charset="0"/>
                <a:cs typeface="Times New Roman" pitchFamily="18" charset="0"/>
              </a:rPr>
              <a:t>т.б. </a:t>
            </a:r>
            <a:r>
              <a:rPr lang="ru-RU" sz="2000" i="1" dirty="0" err="1" smtClean="0">
                <a:latin typeface="Times New Roman" pitchFamily="18" charset="0"/>
                <a:cs typeface="Times New Roman" pitchFamily="18" charset="0"/>
              </a:rPr>
              <a:t>ішкі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органдарда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олардың атқаратын жұмысының бұзылуына әкелетін беріштенулер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дамиды</a:t>
            </a:r>
            <a:r>
              <a:rPr lang="ru-RU" sz="2000" i="1" dirty="0" smtClean="0">
                <a:latin typeface="Times New Roman" pitchFamily="18" charset="0"/>
                <a:cs typeface="Times New Roman" pitchFamily="18" charset="0"/>
              </a:rPr>
              <a:t>. </a:t>
            </a:r>
            <a:r>
              <a:rPr lang="ru-RU" sz="2000" i="1" u="sng" dirty="0" err="1" smtClean="0">
                <a:latin typeface="Times New Roman" pitchFamily="18" charset="0"/>
                <a:cs typeface="Times New Roman" pitchFamily="18" charset="0"/>
              </a:rPr>
              <a:t>Дәнекер</a:t>
            </a:r>
            <a:r>
              <a:rPr lang="ru-RU" sz="2000" i="1" dirty="0" err="1" smtClean="0">
                <a:latin typeface="Times New Roman" pitchFamily="18" charset="0"/>
                <a:cs typeface="Times New Roman" pitchFamily="18" charset="0"/>
              </a:rPr>
              <a:t> тіндерінің өзгерістерінен қарттарда </a:t>
            </a:r>
            <a:r>
              <a:rPr lang="ru-RU" sz="2000" i="1" dirty="0" smtClean="0">
                <a:latin typeface="Times New Roman" pitchFamily="18" charset="0"/>
                <a:cs typeface="Times New Roman" pitchFamily="18" charset="0"/>
              </a:rPr>
              <a:t>жара мен </a:t>
            </a:r>
            <a:r>
              <a:rPr lang="ru-RU" sz="2000" i="1" dirty="0" err="1" smtClean="0">
                <a:latin typeface="Times New Roman" pitchFamily="18" charset="0"/>
                <a:cs typeface="Times New Roman" pitchFamily="18" charset="0"/>
              </a:rPr>
              <a:t>сүйек сынықтарының</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бітуі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жастарға қарағанда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баяу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жүреді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адамның жүйке жүйесінде, ішкі</a:t>
            </a:r>
            <a:r>
              <a:rPr lang="ru-RU" sz="2000" i="1" dirty="0" smtClean="0">
                <a:latin typeface="Times New Roman" pitchFamily="18" charset="0"/>
                <a:cs typeface="Times New Roman" pitchFamily="18" charset="0"/>
              </a:rPr>
              <a:t> секреция </a:t>
            </a:r>
            <a:r>
              <a:rPr lang="ru-RU" sz="2000" i="1" dirty="0" err="1" smtClean="0">
                <a:latin typeface="Times New Roman" pitchFamily="18" charset="0"/>
                <a:cs typeface="Times New Roman" pitchFamily="18" charset="0"/>
              </a:rPr>
              <a:t>бездерінде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иммундық</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жүрек-қан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тамырлар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жүйелерінде елеулі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өзгерістер байқалады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Жүйке жүйесінің өзгерістерінен шартты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шартсыз</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рефлекстер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әлсірейді, есте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сақтау қабілеті бұзылады.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 адамдарда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жыныс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қалқанша, ұйқы бездерінің, гипофиздің, бүйрек үсті бездерінің, айырша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бездің </a:t>
            </a:r>
            <a:r>
              <a:rPr lang="ru-RU" sz="2000" i="1" dirty="0" smtClean="0">
                <a:latin typeface="Times New Roman" pitchFamily="18" charset="0"/>
                <a:cs typeface="Times New Roman" pitchFamily="18" charset="0"/>
              </a:rPr>
              <a:t>гормон </a:t>
            </a:r>
            <a:r>
              <a:rPr lang="ru-RU" sz="2000" i="1" dirty="0" err="1" smtClean="0">
                <a:latin typeface="Times New Roman" pitchFamily="18" charset="0"/>
                <a:cs typeface="Times New Roman" pitchFamily="18" charset="0"/>
              </a:rPr>
              <a:t>өндіру қабілеттілігі төмендейді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жүректің жиырылу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күші кемиді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 айналу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көлемі азаяды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Шеткі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тіндердегі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 қылтамырларының </a:t>
            </a:r>
            <a:r>
              <a:rPr lang="ru-RU" sz="2000" i="1" dirty="0" smtClean="0">
                <a:latin typeface="Times New Roman" pitchFamily="18" charset="0"/>
                <a:cs typeface="Times New Roman" pitchFamily="18" charset="0"/>
              </a:rPr>
              <a:t>(</a:t>
            </a:r>
            <a:r>
              <a:rPr lang="ru-RU" sz="2000" i="1" dirty="0" err="1" smtClean="0">
                <a:latin typeface="Times New Roman" pitchFamily="18" charset="0"/>
                <a:cs typeface="Times New Roman" pitchFamily="18" charset="0"/>
              </a:rPr>
              <a:t>капиллярлары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қабырғалары қалыңдап кетуінен</a:t>
            </a:r>
            <a:r>
              <a:rPr lang="ru-RU" sz="2000" i="1" dirty="0" smtClean="0">
                <a:latin typeface="Times New Roman" pitchFamily="18" charset="0"/>
                <a:cs typeface="Times New Roman" pitchFamily="18" charset="0"/>
              </a:rPr>
              <a:t> газ </a:t>
            </a:r>
            <a:r>
              <a:rPr lang="ru-RU" sz="2000" i="1" dirty="0" err="1" smtClean="0">
                <a:latin typeface="Times New Roman" pitchFamily="18" charset="0"/>
                <a:cs typeface="Times New Roman" pitchFamily="18" charset="0"/>
              </a:rPr>
              <a:t>алмасу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процесі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бұзылады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Бұл </a:t>
            </a:r>
            <a:r>
              <a:rPr lang="ru-RU" sz="2000" i="1" dirty="0" smtClean="0">
                <a:latin typeface="Times New Roman" pitchFamily="18" charset="0"/>
                <a:cs typeface="Times New Roman" pitchFamily="18" charset="0"/>
              </a:rPr>
              <a:t>гипоксия </a:t>
            </a:r>
            <a:r>
              <a:rPr lang="ru-RU" sz="2000" i="1" dirty="0" err="1" smtClean="0">
                <a:latin typeface="Times New Roman" pitchFamily="18" charset="0"/>
                <a:cs typeface="Times New Roman" pitchFamily="18" charset="0"/>
              </a:rPr>
              <a:t>ауруының дамуына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әкеледі</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
        <p:nvSpPr>
          <p:cNvPr id="3" name="TextBox 2"/>
          <p:cNvSpPr txBox="1"/>
          <p:nvPr/>
        </p:nvSpPr>
        <p:spPr>
          <a:xfrm>
            <a:off x="2000232" y="0"/>
            <a:ext cx="5143536" cy="584775"/>
          </a:xfrm>
          <a:prstGeom prst="rect">
            <a:avLst/>
          </a:prstGeom>
          <a:noFill/>
        </p:spPr>
        <p:txBody>
          <a:bodyPr wrap="square" rtlCol="0">
            <a:spAutoFit/>
          </a:bodyPr>
          <a:lstStyle/>
          <a:p>
            <a:pPr algn="ctr"/>
            <a:r>
              <a:rPr lang="kk-KZ" sz="3200" b="1" i="1" dirty="0" smtClean="0">
                <a:latin typeface="Times New Roman" pitchFamily="18" charset="0"/>
                <a:cs typeface="Times New Roman" pitchFamily="18" charset="0"/>
              </a:rPr>
              <a:t>Қартаю</a:t>
            </a:r>
            <a:endParaRPr lang="ru-RU" sz="3200" b="1" i="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0"/>
            <a:ext cx="4572000" cy="707886"/>
          </a:xfrm>
          <a:prstGeom prst="rect">
            <a:avLst/>
          </a:prstGeom>
        </p:spPr>
        <p:txBody>
          <a:bodyPr>
            <a:spAutoFit/>
          </a:bodyPr>
          <a:lstStyle/>
          <a:p>
            <a:pPr algn="ctr"/>
            <a:r>
              <a:rPr lang="ru-RU" sz="2000" b="1" dirty="0" err="1" smtClean="0">
                <a:latin typeface="Times New Roman" pitchFamily="18" charset="0"/>
                <a:cs typeface="Times New Roman" pitchFamily="18" charset="0"/>
              </a:rPr>
              <a:t>Ағзаның қартаю құбылыстары және </a:t>
            </a:r>
            <a:r>
              <a:rPr lang="ru-RU" sz="2000" b="1" dirty="0" smtClean="0">
                <a:latin typeface="Times New Roman" pitchFamily="18" charset="0"/>
                <a:cs typeface="Times New Roman" pitchFamily="18" charset="0"/>
              </a:rPr>
              <a:t>геронтология </a:t>
            </a:r>
            <a:r>
              <a:rPr lang="ru-RU" sz="2000" b="1" dirty="0" err="1" smtClean="0">
                <a:latin typeface="Times New Roman" pitchFamily="18" charset="0"/>
                <a:cs typeface="Times New Roman" pitchFamily="18" charset="0"/>
              </a:rPr>
              <a:t>мәселелері</a:t>
            </a:r>
            <a:endParaRPr lang="ru-RU" sz="2000" dirty="0">
              <a:latin typeface="Times New Roman" pitchFamily="18" charset="0"/>
              <a:cs typeface="Times New Roman" pitchFamily="18" charset="0"/>
            </a:endParaRPr>
          </a:p>
        </p:txBody>
      </p:sp>
      <p:sp>
        <p:nvSpPr>
          <p:cNvPr id="3" name="Прямоугольник 2"/>
          <p:cNvSpPr/>
          <p:nvPr/>
        </p:nvSpPr>
        <p:spPr>
          <a:xfrm>
            <a:off x="285720" y="1142984"/>
            <a:ext cx="4572000" cy="532453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ru-RU" sz="2000" i="1" dirty="0" err="1" smtClean="0">
                <a:latin typeface="Times New Roman" pitchFamily="18" charset="0"/>
                <a:cs typeface="Times New Roman" pitchFamily="18" charset="0"/>
              </a:rPr>
              <a:t>Қартаю барлық тірі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ағзаларға тән жалпы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биологиялық құбылыс 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саналады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a:t>
            </a:r>
            <a:r>
              <a:rPr lang="ru-RU" sz="2000" i="1" dirty="0" smtClean="0">
                <a:latin typeface="Times New Roman" pitchFamily="18" charset="0"/>
                <a:cs typeface="Times New Roman" pitchFamily="18" charset="0"/>
              </a:rPr>
              <a:t>— онтогенез </a:t>
            </a:r>
            <a:r>
              <a:rPr lang="ru-RU" sz="2000" i="1" dirty="0" err="1" smtClean="0">
                <a:latin typeface="Times New Roman" pitchFamily="18" charset="0"/>
                <a:cs typeface="Times New Roman" pitchFamily="18" charset="0"/>
              </a:rPr>
              <a:t>қорытындысы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ағзада ерекше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құрылымдық</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қызметтік және биохимиялық өзгерістердің 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болуымен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сипатталатын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құбылыс</a:t>
            </a:r>
            <a:r>
              <a:rPr lang="ru-RU" sz="2000" i="1" dirty="0" smtClean="0">
                <a:latin typeface="Times New Roman" pitchFamily="18" charset="0"/>
                <a:cs typeface="Times New Roman" pitchFamily="18" charset="0"/>
              </a:rPr>
              <a:t>.</a:t>
            </a:r>
          </a:p>
          <a:p>
            <a:pPr algn="ct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проблемаларын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зерттейтін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ғылымды герантология</a:t>
            </a:r>
            <a:r>
              <a:rPr lang="ru-RU" sz="2000" i="1" dirty="0" smtClean="0">
                <a:latin typeface="Times New Roman" pitchFamily="18" charset="0"/>
                <a:cs typeface="Times New Roman" pitchFamily="18" charset="0"/>
              </a:rPr>
              <a:t> (гр. </a:t>
            </a:r>
            <a:r>
              <a:rPr lang="en-US" sz="2000" i="1" dirty="0" err="1" smtClean="0">
                <a:latin typeface="Times New Roman" pitchFamily="18" charset="0"/>
                <a:cs typeface="Times New Roman" pitchFamily="18" charset="0"/>
              </a:rPr>
              <a:t>geron</a:t>
            </a:r>
            <a:r>
              <a:rPr lang="en-US" sz="2000" i="1" dirty="0" smtClean="0">
                <a:latin typeface="Times New Roman" pitchFamily="18" charset="0"/>
                <a:cs typeface="Times New Roman" pitchFamily="18" charset="0"/>
              </a:rPr>
              <a:t> — </a:t>
            </a:r>
            <a:r>
              <a:rPr lang="ru-RU" sz="2000" i="1" dirty="0" smtClean="0">
                <a:latin typeface="Times New Roman" pitchFamily="18" charset="0"/>
                <a:cs typeface="Times New Roman" pitchFamily="18" charset="0"/>
              </a:rPr>
              <a:t>шал) </a:t>
            </a:r>
            <a:r>
              <a:rPr lang="ru-RU" sz="2000" i="1" dirty="0" err="1" smtClean="0">
                <a:latin typeface="Times New Roman" pitchFamily="18" charset="0"/>
                <a:cs typeface="Times New Roman" pitchFamily="18" charset="0"/>
              </a:rPr>
              <a:t>деп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атайды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Герантология</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құбылысының негізгі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зандылықтарын молекулалық және жасушалық деңгейден бастап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тұтас ағза деңгейінде анықтайды, оның </a:t>
            </a:r>
            <a:r>
              <a:rPr lang="ru-RU" sz="2000" i="1" dirty="0" smtClean="0">
                <a:latin typeface="Times New Roman" pitchFamily="18" charset="0"/>
                <a:cs typeface="Times New Roman" pitchFamily="18" charset="0"/>
              </a:rPr>
              <a:t>даму </a:t>
            </a:r>
            <a:r>
              <a:rPr lang="ru-RU" sz="2000" i="1" dirty="0" err="1" smtClean="0">
                <a:latin typeface="Times New Roman" pitchFamily="18" charset="0"/>
                <a:cs typeface="Times New Roman" pitchFamily="18" charset="0"/>
              </a:rPr>
              <a:t>ерекшеліктерін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емдеу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аурудың алдын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проблемаларын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зерттейді</a:t>
            </a:r>
            <a:r>
              <a:rPr lang="ru-RU" sz="2000" i="1" dirty="0" smtClean="0">
                <a:latin typeface="Times New Roman" pitchFamily="18" charset="0"/>
                <a:cs typeface="Times New Roman" pitchFamily="18" charset="0"/>
              </a:rPr>
              <a:t>.</a:t>
            </a:r>
          </a:p>
        </p:txBody>
      </p:sp>
      <p:pic>
        <p:nvPicPr>
          <p:cNvPr id="18434" name="Picture 2" descr="ÐÐ°ÑÑÐ¸Ð½ÐºÐ¸ Ð¿Ð¾ Ð·Ð°Ð¿ÑÐ¾ÑÑ ÑÑÐ°ÑÐµÐ½Ð¸Ðµ"/>
          <p:cNvPicPr>
            <a:picLocks noChangeAspect="1" noChangeArrowheads="1"/>
          </p:cNvPicPr>
          <p:nvPr/>
        </p:nvPicPr>
        <p:blipFill>
          <a:blip r:embed="rId2"/>
          <a:srcRect/>
          <a:stretch>
            <a:fillRect/>
          </a:stretch>
        </p:blipFill>
        <p:spPr bwMode="auto">
          <a:xfrm>
            <a:off x="5000628" y="1142984"/>
            <a:ext cx="3929090" cy="52864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8501122" cy="2554545"/>
          </a:xfrm>
          <a:prstGeom prst="rect">
            <a:avLst/>
          </a:prstGeom>
        </p:spPr>
        <p:txBody>
          <a:bodyPr wrap="square">
            <a:spAutoFit/>
          </a:bodyPr>
          <a:lstStyle/>
          <a:p>
            <a:pPr algn="ctr"/>
            <a:r>
              <a:rPr lang="ru-RU" sz="2000" i="1" dirty="0" err="1" smtClean="0">
                <a:latin typeface="Times New Roman" pitchFamily="18" charset="0"/>
                <a:cs typeface="Times New Roman" pitchFamily="18" charset="0"/>
              </a:rPr>
              <a:t>Қартаю және үзақ өмір сүру мәселелері барлық уақытта ғалымдарды ойландырып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келген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мәселе.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әсіресе</a:t>
            </a:r>
            <a:r>
              <a:rPr lang="ru-RU"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XX </a:t>
            </a:r>
            <a:r>
              <a:rPr lang="ru-RU" sz="2000" i="1" dirty="0" err="1" smtClean="0">
                <a:latin typeface="Times New Roman" pitchFamily="18" charset="0"/>
                <a:cs typeface="Times New Roman" pitchFamily="18" charset="0"/>
              </a:rPr>
              <a:t>ғасырда халық құрамында терең демографиялық өзгерістердің белең алуына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байланысты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ерекше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мәнге ие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отыр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себебі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көптеген экономикалық дамыған елдерде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кәрі адамдар</a:t>
            </a:r>
            <a:r>
              <a:rPr lang="ru-RU" sz="2000" i="1" dirty="0" smtClean="0">
                <a:latin typeface="Times New Roman" pitchFamily="18" charset="0"/>
                <a:cs typeface="Times New Roman" pitchFamily="18" charset="0"/>
              </a:rPr>
              <a:t> саны </a:t>
            </a:r>
            <a:r>
              <a:rPr lang="ru-RU" sz="2000" i="1" dirty="0" err="1" smtClean="0">
                <a:latin typeface="Times New Roman" pitchFamily="18" charset="0"/>
                <a:cs typeface="Times New Roman" pitchFamily="18" charset="0"/>
              </a:rPr>
              <a:t>өсуде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Геронтологияның міндеті</a:t>
            </a:r>
            <a:r>
              <a:rPr lang="ru-RU" sz="2000" i="1" dirty="0" smtClean="0">
                <a:latin typeface="Times New Roman" pitchFamily="18" charset="0"/>
                <a:cs typeface="Times New Roman" pitchFamily="18" charset="0"/>
              </a:rPr>
              <a:t> тек </a:t>
            </a:r>
            <a:r>
              <a:rPr lang="ru-RU" sz="2000" i="1" dirty="0" err="1" smtClean="0">
                <a:latin typeface="Times New Roman" pitchFamily="18" charset="0"/>
                <a:cs typeface="Times New Roman" pitchFamily="18" charset="0"/>
              </a:rPr>
              <a:t>қана адам</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өмірін ұзарту емес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сол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сияқты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кәрі адамдардың қоғамдық өмірге және еңбек катынастарына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белсенді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араласуына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көмектесу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яғни олардың белсенді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толыкқанды өмір сүру мүмкіншіліктерін ұзарту 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табылады</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pic>
        <p:nvPicPr>
          <p:cNvPr id="17410" name="Picture 2" descr="ÐÐ°ÑÑÐ¸Ð½ÐºÐ¸ Ð¿Ð¾ Ð·Ð°Ð¿ÑÐ¾ÑÑ Ð³ÐµÑÐ¾Ð½ÑÐ¾Ð»Ð¾Ð³Ð¸Ñ"/>
          <p:cNvPicPr>
            <a:picLocks noChangeAspect="1" noChangeArrowheads="1"/>
          </p:cNvPicPr>
          <p:nvPr/>
        </p:nvPicPr>
        <p:blipFill>
          <a:blip r:embed="rId2"/>
          <a:srcRect/>
          <a:stretch>
            <a:fillRect/>
          </a:stretch>
        </p:blipFill>
        <p:spPr bwMode="auto">
          <a:xfrm>
            <a:off x="2928926" y="3143248"/>
            <a:ext cx="3419475" cy="345757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214290"/>
            <a:ext cx="6715172" cy="830997"/>
          </a:xfrm>
          <a:prstGeom prst="rect">
            <a:avLst/>
          </a:prstGeom>
        </p:spPr>
        <p:txBody>
          <a:bodyPr wrap="square">
            <a:spAutoFit/>
          </a:bodyPr>
          <a:lstStyle/>
          <a:p>
            <a:pPr algn="ctr"/>
            <a:r>
              <a:rPr lang="ru-RU" sz="2400" b="1" dirty="0" err="1" smtClean="0">
                <a:latin typeface="Times New Roman" pitchFamily="18" charset="0"/>
                <a:cs typeface="Times New Roman" pitchFamily="18" charset="0"/>
              </a:rPr>
              <a:t>Қартаюдың морфофизиологиялық сипаттамасы</a:t>
            </a:r>
            <a:endParaRPr lang="ru-RU" sz="2400" dirty="0">
              <a:latin typeface="Times New Roman" pitchFamily="18" charset="0"/>
              <a:cs typeface="Times New Roman" pitchFamily="18" charset="0"/>
            </a:endParaRPr>
          </a:p>
        </p:txBody>
      </p:sp>
      <p:sp>
        <p:nvSpPr>
          <p:cNvPr id="3" name="Прямоугольник 2"/>
          <p:cNvSpPr/>
          <p:nvPr/>
        </p:nvSpPr>
        <p:spPr>
          <a:xfrm>
            <a:off x="-1857420" y="0"/>
            <a:ext cx="4572000" cy="2308324"/>
          </a:xfrm>
          <a:prstGeom prst="rect">
            <a:avLst/>
          </a:prstGeom>
        </p:spPr>
        <p:txBody>
          <a:bodyPr>
            <a:spAutoFit/>
          </a:bodyPr>
          <a:lstStyle/>
          <a:p>
            <a:pPr lvl="0"/>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	</a:t>
            </a:r>
          </a:p>
          <a:p>
            <a:pPr lvl="0"/>
            <a:endParaRPr lang="kk-KZ" dirty="0" smtClean="0">
              <a:latin typeface="Times New Roman" pitchFamily="18" charset="0"/>
              <a:cs typeface="Times New Roman" pitchFamily="18" charset="0"/>
            </a:endParaRPr>
          </a:p>
          <a:p>
            <a:pPr lvl="0"/>
            <a:endParaRPr lang="ru-RU" dirty="0" smtClean="0">
              <a:latin typeface="Times New Roman" pitchFamily="18" charset="0"/>
              <a:cs typeface="Times New Roman" pitchFamily="18" charset="0"/>
            </a:endParaRPr>
          </a:p>
          <a:p>
            <a:pPr lvl="0"/>
            <a:endParaRPr lang="kk-KZ" dirty="0" smtClean="0">
              <a:latin typeface="Times New Roman" pitchFamily="18" charset="0"/>
              <a:cs typeface="Times New Roman" pitchFamily="18" charset="0"/>
            </a:endParaRPr>
          </a:p>
          <a:p>
            <a:pPr lvl="0"/>
            <a:endParaRPr lang="ru-RU" dirty="0" smtClean="0">
              <a:latin typeface="Times New Roman" pitchFamily="18" charset="0"/>
              <a:cs typeface="Times New Roman" pitchFamily="18" charset="0"/>
            </a:endParaRPr>
          </a:p>
          <a:p>
            <a:pPr lvl="0"/>
            <a:endParaRPr lang="ru-RU" dirty="0">
              <a:latin typeface="Times New Roman" pitchFamily="18" charset="0"/>
              <a:cs typeface="Times New Roman" pitchFamily="18" charset="0"/>
            </a:endParaRPr>
          </a:p>
        </p:txBody>
      </p:sp>
      <p:graphicFrame>
        <p:nvGraphicFramePr>
          <p:cNvPr id="8" name="Схема 7"/>
          <p:cNvGraphicFramePr/>
          <p:nvPr/>
        </p:nvGraphicFramePr>
        <p:xfrm>
          <a:off x="285720" y="1285860"/>
          <a:ext cx="864399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214290"/>
            <a:ext cx="6786610" cy="2677656"/>
          </a:xfrm>
          <a:prstGeom prst="rect">
            <a:avLst/>
          </a:prstGeom>
        </p:spPr>
        <p:txBody>
          <a:bodyPr wrap="square">
            <a:spAutoFit/>
          </a:bodyPr>
          <a:lstStyle/>
          <a:p>
            <a:pPr algn="ctr"/>
            <a:r>
              <a:rPr lang="ru-RU" sz="2400" i="1" dirty="0" smtClean="0">
                <a:latin typeface="Times New Roman" pitchFamily="18" charset="0"/>
                <a:cs typeface="Times New Roman" pitchFamily="18" charset="0"/>
              </a:rPr>
              <a:t>50 </a:t>
            </a:r>
            <a:r>
              <a:rPr lang="ru-RU" sz="2400" i="1" dirty="0" err="1" smtClean="0">
                <a:latin typeface="Times New Roman" pitchFamily="18" charset="0"/>
                <a:cs typeface="Times New Roman" pitchFamily="18" charset="0"/>
              </a:rPr>
              <a:t>жастан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кейін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адам</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терісінде</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тұрақты өзгерістер </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тыртықтар</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меңдер</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сүйелдер</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әжімдер пайда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болады</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Бұның негізгі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себебі</a:t>
            </a:r>
            <a:r>
              <a:rPr lang="ru-RU" sz="2400" i="1" dirty="0" smtClean="0">
                <a:latin typeface="Times New Roman" pitchFamily="18" charset="0"/>
                <a:cs typeface="Times New Roman" pitchFamily="18" charset="0"/>
              </a:rPr>
              <a:t> осы </a:t>
            </a:r>
            <a:r>
              <a:rPr lang="ru-RU" sz="2400" i="1" dirty="0" err="1" smtClean="0">
                <a:latin typeface="Times New Roman" pitchFamily="18" charset="0"/>
                <a:cs typeface="Times New Roman" pitchFamily="18" charset="0"/>
              </a:rPr>
              <a:t>кезде</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тері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асты</a:t>
            </a:r>
            <a:r>
              <a:rPr lang="ru-RU" sz="2400" i="1" dirty="0" smtClean="0">
                <a:latin typeface="Times New Roman" pitchFamily="18" charset="0"/>
                <a:cs typeface="Times New Roman" pitchFamily="18" charset="0"/>
              </a:rPr>
              <a:t> май </a:t>
            </a:r>
            <a:r>
              <a:rPr lang="ru-RU" sz="2400" i="1" dirty="0" err="1" smtClean="0">
                <a:latin typeface="Times New Roman" pitchFamily="18" charset="0"/>
                <a:cs typeface="Times New Roman" pitchFamily="18" charset="0"/>
              </a:rPr>
              <a:t>қабаты бірте-бірте</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жұқарып жойылады</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Бұл терінің құрғақтануына, оның иілімділігінің төмендеуіне алып</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келеді</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pic>
        <p:nvPicPr>
          <p:cNvPr id="3" name="Picture 2" descr="Картинки по запросу ПРОЦЕСС СТАРЕНИЕ"/>
          <p:cNvPicPr>
            <a:picLocks noChangeAspect="1" noChangeArrowheads="1"/>
          </p:cNvPicPr>
          <p:nvPr/>
        </p:nvPicPr>
        <p:blipFill>
          <a:blip r:embed="rId2"/>
          <a:srcRect/>
          <a:stretch>
            <a:fillRect/>
          </a:stretch>
        </p:blipFill>
        <p:spPr bwMode="auto">
          <a:xfrm>
            <a:off x="1142976" y="3000372"/>
            <a:ext cx="6833965" cy="3427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2" y="214290"/>
            <a:ext cx="4572000" cy="830997"/>
          </a:xfrm>
          <a:prstGeom prst="rect">
            <a:avLst/>
          </a:prstGeom>
        </p:spPr>
        <p:txBody>
          <a:bodyPr>
            <a:spAutoFit/>
          </a:bodyPr>
          <a:lstStyle/>
          <a:p>
            <a:pPr algn="ctr"/>
            <a:r>
              <a:rPr lang="ru-RU" sz="2400" b="1" i="1" dirty="0" smtClean="0">
                <a:latin typeface="Times New Roman" pitchFamily="18" charset="0"/>
                <a:cs typeface="Times New Roman" pitchFamily="18" charset="0"/>
              </a:rPr>
              <a:t>Ас </a:t>
            </a:r>
            <a:r>
              <a:rPr lang="ru-RU" sz="2400" b="1" i="1" dirty="0" err="1" smtClean="0">
                <a:latin typeface="Times New Roman" pitchFamily="18" charset="0"/>
                <a:cs typeface="Times New Roman" pitchFamily="18" charset="0"/>
              </a:rPr>
              <a:t>қорыту жүйесінде мынадай</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өзгерістер байқалады</a:t>
            </a:r>
            <a:r>
              <a:rPr lang="ru-RU" sz="2400" b="1" i="1" dirty="0" smtClean="0">
                <a:latin typeface="Times New Roman" pitchFamily="18" charset="0"/>
                <a:cs typeface="Times New Roman" pitchFamily="18" charset="0"/>
              </a:rPr>
              <a:t> </a:t>
            </a:r>
            <a:endParaRPr lang="ru-RU" sz="2400" b="1" i="1" dirty="0"/>
          </a:p>
        </p:txBody>
      </p:sp>
      <p:sp>
        <p:nvSpPr>
          <p:cNvPr id="3" name="Прямоугольник 2"/>
          <p:cNvSpPr/>
          <p:nvPr/>
        </p:nvSpPr>
        <p:spPr>
          <a:xfrm>
            <a:off x="285720" y="1500174"/>
            <a:ext cx="4572000" cy="4401205"/>
          </a:xfrm>
          <a:prstGeom prst="rect">
            <a:avLst/>
          </a:prstGeom>
        </p:spPr>
        <p:txBody>
          <a:bodyPr>
            <a:spAutoFit/>
          </a:bodyPr>
          <a:lstStyle/>
          <a:p>
            <a:pPr algn="ctr"/>
            <a:r>
              <a:rPr lang="ru-RU" sz="2000" i="1" dirty="0" err="1" smtClean="0">
                <a:latin typeface="Times New Roman" pitchFamily="18" charset="0"/>
                <a:cs typeface="Times New Roman" pitchFamily="18" charset="0"/>
              </a:rPr>
              <a:t>Тістер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босап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қаусап түсе бастайды</a:t>
            </a:r>
            <a:r>
              <a:rPr lang="ru-RU" sz="2000" i="1" dirty="0" smtClean="0">
                <a:latin typeface="Times New Roman" pitchFamily="18" charset="0"/>
                <a:cs typeface="Times New Roman" pitchFamily="18" charset="0"/>
              </a:rPr>
              <a:t>, ас </a:t>
            </a:r>
            <a:r>
              <a:rPr lang="ru-RU" sz="2000" i="1" dirty="0" err="1" smtClean="0">
                <a:latin typeface="Times New Roman" pitchFamily="18" charset="0"/>
                <a:cs typeface="Times New Roman" pitchFamily="18" charset="0"/>
              </a:rPr>
              <a:t>қорыту сөлдерінің бөлінуі азаяды</a:t>
            </a:r>
            <a:r>
              <a:rPr lang="ru-RU" sz="2000" i="1" dirty="0" smtClean="0">
                <a:latin typeface="Times New Roman" pitchFamily="18" charset="0"/>
                <a:cs typeface="Times New Roman" pitchFamily="18" charset="0"/>
              </a:rPr>
              <a:t>. 40 </a:t>
            </a:r>
            <a:r>
              <a:rPr lang="ru-RU" sz="2000" i="1" dirty="0" err="1" smtClean="0">
                <a:latin typeface="Times New Roman" pitchFamily="18" charset="0"/>
                <a:cs typeface="Times New Roman" pitchFamily="18" charset="0"/>
              </a:rPr>
              <a:t>жастан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өткеннен кейін</a:t>
            </a:r>
            <a:r>
              <a:rPr lang="ru-RU" sz="2000" i="1" dirty="0" smtClean="0">
                <a:latin typeface="Times New Roman" pitchFamily="18" charset="0"/>
                <a:cs typeface="Times New Roman" pitchFamily="18" charset="0"/>
              </a:rPr>
              <a:t> артерия </a:t>
            </a:r>
            <a:r>
              <a:rPr lang="ru-RU" sz="2000" i="1" dirty="0" err="1" smtClean="0">
                <a:latin typeface="Times New Roman" pitchFamily="18" charset="0"/>
                <a:cs typeface="Times New Roman" pitchFamily="18" charset="0"/>
              </a:rPr>
              <a:t>қан қысымы жоғарылайды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 тамырлар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қабырғасына </a:t>
            </a:r>
            <a:r>
              <a:rPr lang="ru-RU" sz="2000" i="1" dirty="0" smtClean="0">
                <a:latin typeface="Times New Roman" pitchFamily="18" charset="0"/>
                <a:cs typeface="Times New Roman" pitchFamily="18" charset="0"/>
              </a:rPr>
              <a:t>холестерин </a:t>
            </a:r>
            <a:r>
              <a:rPr lang="ru-RU" sz="2000" i="1" dirty="0" err="1" smtClean="0">
                <a:latin typeface="Times New Roman" pitchFamily="18" charset="0"/>
                <a:cs typeface="Times New Roman" pitchFamily="18" charset="0"/>
              </a:rPr>
              <a:t>сіңіп жинақталып</a:t>
            </a:r>
            <a:r>
              <a:rPr lang="ru-RU" sz="2000" i="1" dirty="0" smtClean="0">
                <a:latin typeface="Times New Roman" pitchFamily="18" charset="0"/>
                <a:cs typeface="Times New Roman" pitchFamily="18" charset="0"/>
              </a:rPr>
              <a:t>,</a:t>
            </a:r>
          </a:p>
          <a:p>
            <a:pPr algn="ctr"/>
            <a:r>
              <a:rPr lang="ru-RU" sz="2000" i="1" dirty="0" err="1" smtClean="0">
                <a:latin typeface="Times New Roman" pitchFamily="18" charset="0"/>
                <a:cs typeface="Times New Roman" pitchFamily="18" charset="0"/>
              </a:rPr>
              <a:t>оның иілімділігі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төмендейді.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Кәрілік кезенде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бүйректің фильтрациялау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қарқыны азаяды</a:t>
            </a:r>
            <a:r>
              <a:rPr lang="ru-RU" sz="2000" i="1" dirty="0" smtClean="0">
                <a:latin typeface="Times New Roman" pitchFamily="18" charset="0"/>
                <a:cs typeface="Times New Roman" pitchFamily="18" charset="0"/>
              </a:rPr>
              <a:t>. 40 </a:t>
            </a:r>
            <a:r>
              <a:rPr lang="ru-RU" sz="2000" i="1" dirty="0" err="1" smtClean="0">
                <a:latin typeface="Times New Roman" pitchFamily="18" charset="0"/>
                <a:cs typeface="Times New Roman" pitchFamily="18" charset="0"/>
              </a:rPr>
              <a:t>жастан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өткеннен кейін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өкпенің тіршілік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сыйымдылығы азаяды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Бұлшықеттер босап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оның тіршілік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күші төмендейді, осының нәтижесінде адам</a:t>
            </a:r>
            <a:r>
              <a:rPr lang="ru-RU" sz="2000" i="1" dirty="0" smtClean="0">
                <a:latin typeface="Times New Roman" pitchFamily="18" charset="0"/>
                <a:cs typeface="Times New Roman" pitchFamily="18" charset="0"/>
              </a:rPr>
              <a:t> тез </a:t>
            </a:r>
            <a:r>
              <a:rPr lang="ru-RU" sz="2000" i="1" dirty="0" err="1" smtClean="0">
                <a:latin typeface="Times New Roman" pitchFamily="18" charset="0"/>
                <a:cs typeface="Times New Roman" pitchFamily="18" charset="0"/>
              </a:rPr>
              <a:t>шаршайтын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болады</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
        <p:nvSpPr>
          <p:cNvPr id="13314" name="AutoShape 2" descr="ÐÐ°ÑÑÐ¸Ð½ÐºÐ¸ Ð¿Ð¾ Ð·Ð°Ð¿ÑÐ¾ÑÑ Ð¿Ð¸ÑÐµÐ²Ð°ÑÐ¸ÑÐµÐ»ÑÐ½Ð°Ñ ÑÐ¸ÑÑÐµÐ¼Ð° Ð² ÑÑÐ°ÑÐ¾ÑÑ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15" name="Picture 3" descr="C:\Users\Hp\Desktop\content_digestion-anatomy2.jpg"/>
          <p:cNvPicPr>
            <a:picLocks noChangeAspect="1" noChangeArrowheads="1"/>
          </p:cNvPicPr>
          <p:nvPr/>
        </p:nvPicPr>
        <p:blipFill>
          <a:blip r:embed="rId2"/>
          <a:srcRect/>
          <a:stretch>
            <a:fillRect/>
          </a:stretch>
        </p:blipFill>
        <p:spPr bwMode="auto">
          <a:xfrm>
            <a:off x="5000628" y="1643050"/>
            <a:ext cx="3786190" cy="3786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0"/>
            <a:ext cx="7772400" cy="988110"/>
          </a:xfrm>
        </p:spPr>
        <p:txBody>
          <a:bodyPr/>
          <a:lstStyle/>
          <a:p>
            <a:pPr algn="ctr"/>
            <a:r>
              <a:rPr lang="kk-KZ" dirty="0" smtClean="0">
                <a:latin typeface="Times New Roman" pitchFamily="18" charset="0"/>
                <a:cs typeface="Times New Roman" pitchFamily="18" charset="0"/>
              </a:rPr>
              <a:t>Биологиялық ырғақ</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142984"/>
            <a:ext cx="8501122" cy="250033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lgn="ctr"/>
            <a:r>
              <a:rPr lang="ru-RU" i="1" dirty="0" err="1" smtClean="0">
                <a:latin typeface="Times New Roman" pitchFamily="18" charset="0"/>
                <a:cs typeface="Times New Roman" pitchFamily="18" charset="0"/>
              </a:rPr>
              <a:t>Қазіргі кезде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биологиялық тербелістерді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тексеретін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ғылым саласын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биоритмология</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немесе</a:t>
            </a:r>
            <a:r>
              <a:rPr lang="ru-RU" i="1" dirty="0" smtClean="0">
                <a:latin typeface="Times New Roman" pitchFamily="18" charset="0"/>
                <a:cs typeface="Times New Roman" pitchFamily="18" charset="0"/>
              </a:rPr>
              <a:t> хронобиология </a:t>
            </a:r>
            <a:r>
              <a:rPr lang="ru-RU" i="1" dirty="0" err="1" smtClean="0">
                <a:latin typeface="Times New Roman" pitchFamily="18" charset="0"/>
                <a:cs typeface="Times New Roman" pitchFamily="18" charset="0"/>
              </a:rPr>
              <a:t>деп</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атайды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Оның мақсаты- физиологиялық әрекеттердің ырғақты өзгерістерін, олардың реттелу</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ерекшеліктерін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организмнің бейімделу</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әсерленісіне маңызын, ауытқулы процестерге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қатынасын зерттеу</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Сонымен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қатар ол</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тәуліктік, айлық және жылдық биологиялық оралымдарға сәйкес организмнің улы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заттарға, дәрі- дәрмекке сезімталдығының өзгерісін анықтайды.</a:t>
            </a:r>
            <a:endParaRPr lang="ru-RU" i="1" dirty="0" smtClean="0">
              <a:latin typeface="Times New Roman" pitchFamily="18" charset="0"/>
              <a:cs typeface="Times New Roman" pitchFamily="18" charset="0"/>
            </a:endParaRPr>
          </a:p>
          <a:p>
            <a:endParaRPr lang="ru-RU" dirty="0"/>
          </a:p>
        </p:txBody>
      </p:sp>
      <p:pic>
        <p:nvPicPr>
          <p:cNvPr id="30722" name="Picture 2" descr="ÐÐ°ÑÑÐ¸Ð½ÐºÐ¸ Ð¿Ð¾ Ð·Ð°Ð¿ÑÐ¾ÑÑ ÑÑÐ¾Ð½Ð¾Ð±Ð¸Ð¾ÑÐ¸ÐºÐ¸"/>
          <p:cNvPicPr>
            <a:picLocks noChangeAspect="1" noChangeArrowheads="1"/>
          </p:cNvPicPr>
          <p:nvPr/>
        </p:nvPicPr>
        <p:blipFill>
          <a:blip r:embed="rId2"/>
          <a:srcRect/>
          <a:stretch>
            <a:fillRect/>
          </a:stretch>
        </p:blipFill>
        <p:spPr bwMode="auto">
          <a:xfrm>
            <a:off x="1357290" y="3929066"/>
            <a:ext cx="6429420" cy="2571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3929090" cy="5909310"/>
          </a:xfrm>
          <a:prstGeom prst="rect">
            <a:avLst/>
          </a:prstGeom>
        </p:spPr>
        <p:txBody>
          <a:bodyPr wrap="square">
            <a:spAutoFit/>
          </a:bodyPr>
          <a:lstStyle/>
          <a:p>
            <a:pPr algn="ctr"/>
            <a:r>
              <a:rPr lang="ru-RU" dirty="0" err="1" smtClean="0">
                <a:latin typeface="Times New Roman" pitchFamily="18" charset="0"/>
                <a:cs typeface="Times New Roman" pitchFamily="18" charset="0"/>
              </a:rPr>
              <a:t>Ішкі</a:t>
            </a:r>
            <a:r>
              <a:rPr lang="ru-RU" dirty="0" smtClean="0">
                <a:latin typeface="Times New Roman" pitchFamily="18" charset="0"/>
                <a:cs typeface="Times New Roman" pitchFamily="18" charset="0"/>
              </a:rPr>
              <a:t> секреция </a:t>
            </a:r>
            <a:r>
              <a:rPr lang="ru-RU" dirty="0" err="1" smtClean="0">
                <a:latin typeface="Times New Roman" pitchFamily="18" charset="0"/>
                <a:cs typeface="Times New Roman" pitchFamily="18" charset="0"/>
              </a:rPr>
              <a:t>бездерінің қызметіңде </a:t>
            </a:r>
            <a:r>
              <a:rPr lang="ru-RU" dirty="0" smtClean="0">
                <a:latin typeface="Times New Roman" pitchFamily="18" charset="0"/>
                <a:cs typeface="Times New Roman" pitchFamily="18" charset="0"/>
              </a:rPr>
              <a:t>де </a:t>
            </a:r>
            <a:r>
              <a:rPr lang="ru-RU" dirty="0" err="1" smtClean="0">
                <a:latin typeface="Times New Roman" pitchFamily="18" charset="0"/>
                <a:cs typeface="Times New Roman" pitchFamily="18" charset="0"/>
              </a:rPr>
              <a:t>айтарлықтай өзгерістер байқалады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бездердің қызметі төмендеп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гормондарды</a:t>
            </a:r>
            <a:r>
              <a:rPr lang="ru-RU" dirty="0" smtClean="0">
                <a:latin typeface="Times New Roman" pitchFamily="18" charset="0"/>
                <a:cs typeface="Times New Roman" pitchFamily="18" charset="0"/>
              </a:rPr>
              <a:t> аз </a:t>
            </a:r>
            <a:r>
              <a:rPr lang="ru-RU" dirty="0" err="1" smtClean="0">
                <a:latin typeface="Times New Roman" pitchFamily="18" charset="0"/>
                <a:cs typeface="Times New Roman" pitchFamily="18" charset="0"/>
              </a:rPr>
              <a:t>мөлшерде бөліп шығарады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бездері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қалқанша безі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бүйрек үсті безі</a:t>
            </a:r>
            <a:r>
              <a:rPr lang="ru-RU" dirty="0" smtClean="0">
                <a:latin typeface="Times New Roman" pitchFamily="18" charset="0"/>
                <a:cs typeface="Times New Roman" pitchFamily="18" charset="0"/>
              </a:rPr>
              <a:t> т.с.с, ал </a:t>
            </a:r>
            <a:r>
              <a:rPr lang="ru-RU" dirty="0" err="1" smtClean="0">
                <a:latin typeface="Times New Roman" pitchFamily="18" charset="0"/>
                <a:cs typeface="Times New Roman" pitchFamily="18" charset="0"/>
              </a:rPr>
              <a:t>кейбіреулерінің қызметі керісінше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жоғарылайды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гипофиз. </a:t>
            </a:r>
            <a:r>
              <a:rPr lang="ru-RU" dirty="0" err="1" smtClean="0">
                <a:latin typeface="Times New Roman" pitchFamily="18" charset="0"/>
                <a:cs typeface="Times New Roman" pitchFamily="18" charset="0"/>
              </a:rPr>
              <a:t>Жас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ұлғайған сайын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ағзаның иммундық 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өзгереді, гуморальдық және жасушалық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төмендейді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жасушаларының көбейе алмайтындығын ескерсек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ұлғайған сайын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олардың </a:t>
            </a:r>
            <a:r>
              <a:rPr lang="ru-RU" dirty="0" smtClean="0">
                <a:latin typeface="Times New Roman" pitchFamily="18" charset="0"/>
                <a:cs typeface="Times New Roman" pitchFamily="18" charset="0"/>
              </a:rPr>
              <a:t>саны </a:t>
            </a:r>
            <a:r>
              <a:rPr lang="ru-RU" dirty="0" err="1" smtClean="0">
                <a:latin typeface="Times New Roman" pitchFamily="18" charset="0"/>
                <a:cs typeface="Times New Roman" pitchFamily="18" charset="0"/>
              </a:rPr>
              <a:t>бірте-бірте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азаятындығы өздігінен-ақ түсінікті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100 </a:t>
            </a:r>
            <a:r>
              <a:rPr lang="ru-RU" dirty="0" err="1" smtClean="0">
                <a:latin typeface="Times New Roman" pitchFamily="18" charset="0"/>
                <a:cs typeface="Times New Roman" pitchFamily="18" charset="0"/>
              </a:rPr>
              <a:t>жылда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мысықтың нейрондар</a:t>
            </a:r>
            <a:r>
              <a:rPr lang="ru-RU" dirty="0" smtClean="0">
                <a:latin typeface="Times New Roman" pitchFamily="18" charset="0"/>
                <a:cs typeface="Times New Roman" pitchFamily="18" charset="0"/>
              </a:rPr>
              <a:t> саны 25 </a:t>
            </a:r>
            <a:r>
              <a:rPr lang="ru-RU" dirty="0" err="1" smtClean="0">
                <a:latin typeface="Times New Roman" pitchFamily="18" charset="0"/>
                <a:cs typeface="Times New Roman" pitchFamily="18" charset="0"/>
              </a:rPr>
              <a:t>пайызға кеміген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Кәрілік сатыда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адамдардың барлық сезім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мүшелерінің қызметтері төмендейді.</a:t>
            </a:r>
            <a:endParaRPr lang="ru-RU" dirty="0">
              <a:latin typeface="Times New Roman" pitchFamily="18" charset="0"/>
              <a:cs typeface="Times New Roman" pitchFamily="18" charset="0"/>
            </a:endParaRPr>
          </a:p>
        </p:txBody>
      </p:sp>
      <p:pic>
        <p:nvPicPr>
          <p:cNvPr id="3" name="Picture 2" descr="Картинки по запросу гормоны старости"/>
          <p:cNvPicPr>
            <a:picLocks noChangeAspect="1" noChangeArrowheads="1"/>
          </p:cNvPicPr>
          <p:nvPr/>
        </p:nvPicPr>
        <p:blipFill>
          <a:blip r:embed="rId2"/>
          <a:srcRect/>
          <a:stretch>
            <a:fillRect/>
          </a:stretch>
        </p:blipFill>
        <p:spPr bwMode="auto">
          <a:xfrm>
            <a:off x="4429124" y="571480"/>
            <a:ext cx="4429156" cy="57864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480"/>
            <a:ext cx="4643470" cy="5572164"/>
          </a:xfrm>
        </p:spPr>
        <p:style>
          <a:lnRef idx="1">
            <a:schemeClr val="accent2"/>
          </a:lnRef>
          <a:fillRef idx="2">
            <a:schemeClr val="accent2"/>
          </a:fillRef>
          <a:effectRef idx="1">
            <a:schemeClr val="accent2"/>
          </a:effectRef>
          <a:fontRef idx="minor">
            <a:schemeClr val="dk1"/>
          </a:fontRef>
        </p:style>
        <p:txBody>
          <a:bodyPr>
            <a:normAutofit/>
          </a:bodyPr>
          <a:lstStyle/>
          <a:p>
            <a:r>
              <a:rPr lang="ru-RU" sz="2000" dirty="0" err="1" smtClean="0">
                <a:latin typeface="Times New Roman" pitchFamily="18" charset="0"/>
                <a:cs typeface="Times New Roman" pitchFamily="18" charset="0"/>
              </a:rPr>
              <a:t>Ағзаның қартаю кезінде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тұқым қуалаушылық аппараттың құрылысында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қызметінде </a:t>
            </a:r>
            <a:r>
              <a:rPr lang="ru-RU" sz="2000" dirty="0" smtClean="0">
                <a:latin typeface="Times New Roman" pitchFamily="18" charset="0"/>
                <a:cs typeface="Times New Roman" pitchFamily="18" charset="0"/>
              </a:rPr>
              <a:t>де </a:t>
            </a:r>
            <a:r>
              <a:rPr lang="ru-RU" sz="2000" dirty="0" err="1" smtClean="0">
                <a:latin typeface="Times New Roman" pitchFamily="18" charset="0"/>
                <a:cs typeface="Times New Roman" pitchFamily="18" charset="0"/>
              </a:rPr>
              <a:t>өзгерістер болатыны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анықталды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Мысалы</a:t>
            </a:r>
            <a:r>
              <a:rPr lang="ru-RU" sz="2000" dirty="0" smtClean="0">
                <a:latin typeface="Times New Roman" pitchFamily="18" charset="0"/>
                <a:cs typeface="Times New Roman" pitchFamily="18" charset="0"/>
              </a:rPr>
              <a:t>, РНҚ, ДНҚ </a:t>
            </a:r>
            <a:r>
              <a:rPr lang="ru-RU" sz="2000" dirty="0" err="1" smtClean="0">
                <a:latin typeface="Times New Roman" pitchFamily="18" charset="0"/>
                <a:cs typeface="Times New Roman" pitchFamily="18" charset="0"/>
              </a:rPr>
              <a:t>мөлшері азаяды</a:t>
            </a:r>
            <a:r>
              <a:rPr lang="ru-RU" sz="2000" dirty="0" smtClean="0">
                <a:latin typeface="Times New Roman" pitchFamily="18" charset="0"/>
                <a:cs typeface="Times New Roman" pitchFamily="18" charset="0"/>
              </a:rPr>
              <a:t>, хроматин </a:t>
            </a:r>
            <a:r>
              <a:rPr lang="ru-RU" sz="2000" dirty="0" err="1" smtClean="0">
                <a:latin typeface="Times New Roman" pitchFamily="18" charset="0"/>
                <a:cs typeface="Times New Roman" pitchFamily="18" charset="0"/>
              </a:rPr>
              <a:t>ақуызының физикалық-химиялық қасиеттері өзгереді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гистоңды ақуыздардың </a:t>
            </a:r>
            <a:r>
              <a:rPr lang="ru-RU" sz="2000" dirty="0" smtClean="0">
                <a:latin typeface="Times New Roman" pitchFamily="18" charset="0"/>
                <a:cs typeface="Times New Roman" pitchFamily="18" charset="0"/>
              </a:rPr>
              <a:t>ДНҚ </a:t>
            </a:r>
            <a:r>
              <a:rPr lang="ru-RU" sz="2000" dirty="0" err="1" smtClean="0">
                <a:latin typeface="Times New Roman" pitchFamily="18" charset="0"/>
                <a:cs typeface="Times New Roman" pitchFamily="18" charset="0"/>
              </a:rPr>
              <a:t>молекуласымен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байланысы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қатая түседі, </a:t>
            </a:r>
            <a:r>
              <a:rPr lang="ru-RU" sz="2000" dirty="0" smtClean="0">
                <a:latin typeface="Times New Roman" pitchFamily="18" charset="0"/>
                <a:cs typeface="Times New Roman" pitchFamily="18" charset="0"/>
              </a:rPr>
              <a:t>ал </a:t>
            </a:r>
            <a:r>
              <a:rPr lang="ru-RU" sz="2000" dirty="0" err="1" smtClean="0">
                <a:latin typeface="Times New Roman" pitchFamily="18" charset="0"/>
                <a:cs typeface="Times New Roman" pitchFamily="18" charset="0"/>
              </a:rPr>
              <a:t>бұл көптеген геңдерді активсіз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күйге көшіреді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себебі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транскрипциялана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алмайды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Жасушалардың негізгі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молекулалық генетикалық механизмдері</a:t>
            </a:r>
            <a:r>
              <a:rPr lang="ru-RU" sz="2000" dirty="0" smtClean="0">
                <a:latin typeface="Times New Roman" pitchFamily="18" charset="0"/>
                <a:cs typeface="Times New Roman" pitchFamily="18" charset="0"/>
              </a:rPr>
              <a:t> — транскрипция, трансляция, ДНҚ </a:t>
            </a:r>
            <a:r>
              <a:rPr lang="ru-RU" sz="2000" dirty="0" err="1" smtClean="0">
                <a:latin typeface="Times New Roman" pitchFamily="18" charset="0"/>
                <a:cs typeface="Times New Roman" pitchFamily="18" charset="0"/>
              </a:rPr>
              <a:t>репликациясы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репарациясы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бұзылады.</a:t>
            </a:r>
            <a:endParaRPr lang="ru-RU" sz="2000" dirty="0">
              <a:latin typeface="Times New Roman" pitchFamily="18" charset="0"/>
              <a:cs typeface="Times New Roman" pitchFamily="18" charset="0"/>
            </a:endParaRPr>
          </a:p>
        </p:txBody>
      </p:sp>
      <p:pic>
        <p:nvPicPr>
          <p:cNvPr id="14340" name="Picture 4" descr="Картинки по запросу днК старости"/>
          <p:cNvPicPr>
            <a:picLocks noChangeAspect="1" noChangeArrowheads="1"/>
          </p:cNvPicPr>
          <p:nvPr/>
        </p:nvPicPr>
        <p:blipFill>
          <a:blip r:embed="rId2"/>
          <a:srcRect/>
          <a:stretch>
            <a:fillRect/>
          </a:stretch>
        </p:blipFill>
        <p:spPr bwMode="auto">
          <a:xfrm>
            <a:off x="5286380" y="571480"/>
            <a:ext cx="3619525"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342" name="AutoShape 6"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4" name="AutoShape 8"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6" name="AutoShape 10"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8" name="AutoShape 12"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0" name="AutoShape 14"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2" name="AutoShape 16"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4" name="AutoShape 18"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56" name="Picture 20" descr="Картинки по запросу днК старости"/>
          <p:cNvPicPr>
            <a:picLocks noChangeAspect="1" noChangeArrowheads="1"/>
          </p:cNvPicPr>
          <p:nvPr/>
        </p:nvPicPr>
        <p:blipFill>
          <a:blip r:embed="rId3"/>
          <a:srcRect/>
          <a:stretch>
            <a:fillRect/>
          </a:stretch>
        </p:blipFill>
        <p:spPr bwMode="auto">
          <a:xfrm>
            <a:off x="5286380" y="3643314"/>
            <a:ext cx="3655944"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85728"/>
            <a:ext cx="8715436" cy="2554545"/>
          </a:xfrm>
          <a:prstGeom prst="rect">
            <a:avLst/>
          </a:prstGeom>
        </p:spPr>
        <p:txBody>
          <a:bodyPr wrap="square">
            <a:spAutoFit/>
          </a:bodyPr>
          <a:lstStyle/>
          <a:p>
            <a:pPr algn="just"/>
            <a:r>
              <a:rPr lang="ru-RU" sz="2000" i="1" dirty="0" err="1" smtClean="0">
                <a:latin typeface="Times New Roman" pitchFamily="18" charset="0"/>
                <a:cs typeface="Times New Roman" pitchFamily="18" charset="0"/>
              </a:rPr>
              <a:t>Қартаю 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жасушалық деңгейдегі өзгерістер ішінен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цитоплазмада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судың азаюын,оның иондарды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тасымалдау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белсенділігінің өзгеруін атауға болады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Эндоплазмалық </a:t>
            </a:r>
            <a:r>
              <a:rPr lang="ru-RU" sz="2000" i="1" dirty="0" smtClean="0">
                <a:latin typeface="Times New Roman" pitchFamily="18" charset="0"/>
                <a:cs typeface="Times New Roman" pitchFamily="18" charset="0"/>
              </a:rPr>
              <a:t>тор </a:t>
            </a:r>
            <a:r>
              <a:rPr lang="ru-RU" sz="2000" i="1" dirty="0" err="1" smtClean="0">
                <a:latin typeface="Times New Roman" pitchFamily="18" charset="0"/>
                <a:cs typeface="Times New Roman" pitchFamily="18" charset="0"/>
              </a:rPr>
              <a:t>құрылысы өзгереді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Ағзаның ескі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жасушаларында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бірқатар ферменттердің белсенділігі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азаяды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цитоплазмада</a:t>
            </a:r>
            <a:r>
              <a:rPr lang="ru-RU" sz="2000" i="1" dirty="0" smtClean="0">
                <a:latin typeface="Times New Roman" pitchFamily="18" charset="0"/>
                <a:cs typeface="Times New Roman" pitchFamily="18" charset="0"/>
              </a:rPr>
              <a:t> бос </a:t>
            </a:r>
            <a:r>
              <a:rPr lang="ru-RU" sz="2000" i="1" dirty="0" err="1" smtClean="0">
                <a:latin typeface="Times New Roman" pitchFamily="18" charset="0"/>
                <a:cs typeface="Times New Roman" pitchFamily="18" charset="0"/>
              </a:rPr>
              <a:t>радикалдар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жинақталады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осының салдарынан</a:t>
            </a:r>
            <a:r>
              <a:rPr lang="ru-RU" sz="2000" i="1" dirty="0" smtClean="0">
                <a:latin typeface="Times New Roman" pitchFamily="18" charset="0"/>
                <a:cs typeface="Times New Roman" pitchFamily="18" charset="0"/>
              </a:rPr>
              <a:t> ассимиляция диссимиляция </a:t>
            </a:r>
            <a:r>
              <a:rPr lang="ru-RU" sz="2000" i="1" dirty="0" err="1" smtClean="0">
                <a:latin typeface="Times New Roman" pitchFamily="18" charset="0"/>
                <a:cs typeface="Times New Roman" pitchFamily="18" charset="0"/>
              </a:rPr>
              <a:t>шығындарын толық өтей алмайды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Ұзақ уақыт бойына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герантологияда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мынадай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пікір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айтылып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келген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ағза қызметінің кері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дамуы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яғни инволюциясы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байқалады.</a:t>
            </a:r>
            <a:endParaRPr lang="ru-RU" sz="2000" i="1" dirty="0" smtClean="0">
              <a:latin typeface="Times New Roman" pitchFamily="18" charset="0"/>
              <a:cs typeface="Times New Roman" pitchFamily="18" charset="0"/>
            </a:endParaRPr>
          </a:p>
        </p:txBody>
      </p:sp>
      <p:pic>
        <p:nvPicPr>
          <p:cNvPr id="10242" name="Picture 2" descr="ÐÐ°ÑÑÐ¸Ð½ÐºÐ¸ Ð¿Ð¾ Ð·Ð°Ð¿ÑÐ¾ÑÑ ÑÑÐ°ÑÐµÐ½Ð¸Ðµ ÐºÐ»ÐµÑÐºÐ¸"/>
          <p:cNvPicPr>
            <a:picLocks noChangeAspect="1" noChangeArrowheads="1"/>
          </p:cNvPicPr>
          <p:nvPr/>
        </p:nvPicPr>
        <p:blipFill>
          <a:blip r:embed="rId2"/>
          <a:srcRect/>
          <a:stretch>
            <a:fillRect/>
          </a:stretch>
        </p:blipFill>
        <p:spPr bwMode="auto">
          <a:xfrm>
            <a:off x="357158" y="3071810"/>
            <a:ext cx="4192019" cy="3357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44" name="Picture 4" descr="ÐÐ°ÑÑÐ¸Ð½ÐºÐ¸ Ð¿Ð¾ Ð·Ð°Ð¿ÑÐ¾ÑÑ ÑÑÐ°ÑÐµÐ½Ð¸Ðµ ÐºÐ»ÐµÑÐºÐ¸"/>
          <p:cNvPicPr>
            <a:picLocks noChangeAspect="1" noChangeArrowheads="1"/>
          </p:cNvPicPr>
          <p:nvPr/>
        </p:nvPicPr>
        <p:blipFill>
          <a:blip r:embed="rId3"/>
          <a:srcRect/>
          <a:stretch>
            <a:fillRect/>
          </a:stretch>
        </p:blipFill>
        <p:spPr bwMode="auto">
          <a:xfrm>
            <a:off x="4857752" y="3071810"/>
            <a:ext cx="3857652" cy="3357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артинки по запросу ТИМУС"/>
          <p:cNvPicPr>
            <a:picLocks noChangeAspect="1" noChangeArrowheads="1"/>
          </p:cNvPicPr>
          <p:nvPr/>
        </p:nvPicPr>
        <p:blipFill>
          <a:blip r:embed="rId2"/>
          <a:srcRect/>
          <a:stretch>
            <a:fillRect/>
          </a:stretch>
        </p:blipFill>
        <p:spPr bwMode="auto">
          <a:xfrm>
            <a:off x="2714612" y="4214818"/>
            <a:ext cx="4200525"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214282" y="84118"/>
            <a:ext cx="8715436" cy="4093428"/>
          </a:xfrm>
          <a:prstGeom prst="rect">
            <a:avLst/>
          </a:prstGeom>
        </p:spPr>
        <p:txBody>
          <a:bodyPr wrap="square">
            <a:spAutoFit/>
          </a:bodyPr>
          <a:lstStyle/>
          <a:p>
            <a:pPr algn="ctr"/>
            <a:r>
              <a:rPr lang="ru-RU" sz="2000" dirty="0" err="1" smtClean="0">
                <a:latin typeface="Times New Roman" pitchFamily="18" charset="0"/>
                <a:cs typeface="Times New Roman" pitchFamily="18" charset="0"/>
              </a:rPr>
              <a:t>Сол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сияқты барлық мүшелер бірдей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өзгермейді, айталық 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мүшенің қызметі кәрілік сатысында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төмендесе, екінші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біреулерінің қызметі керісінше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жоғарылайды, үшіншілерінің қызмет белсенділігі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айтарлықтай өзгермейді.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Мысалы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бірінші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типке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жүректің жиырылуын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гормондардың белсеңділігін, ішкі</a:t>
            </a:r>
            <a:r>
              <a:rPr lang="ru-RU" sz="2000" dirty="0" smtClean="0">
                <a:latin typeface="Times New Roman" pitchFamily="18" charset="0"/>
                <a:cs typeface="Times New Roman" pitchFamily="18" charset="0"/>
              </a:rPr>
              <a:t> секреция </a:t>
            </a:r>
            <a:r>
              <a:rPr lang="ru-RU" sz="2000" dirty="0" err="1" smtClean="0">
                <a:latin typeface="Times New Roman" pitchFamily="18" charset="0"/>
                <a:cs typeface="Times New Roman" pitchFamily="18" charset="0"/>
              </a:rPr>
              <a:t>бездерінің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қалқанша </a:t>
            </a:r>
            <a:r>
              <a:rPr lang="ru-RU" sz="2000" dirty="0" smtClean="0">
                <a:latin typeface="Times New Roman" pitchFamily="18" charset="0"/>
                <a:cs typeface="Times New Roman" pitchFamily="18" charset="0"/>
              </a:rPr>
              <a:t>без, </a:t>
            </a:r>
            <a:r>
              <a:rPr lang="ru-RU" sz="2000" dirty="0" err="1" smtClean="0">
                <a:latin typeface="Times New Roman" pitchFamily="18" charset="0"/>
                <a:cs typeface="Times New Roman" pitchFamily="18" charset="0"/>
              </a:rPr>
              <a:t>жыныс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бездері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қызметін, көру, есту</a:t>
            </a:r>
            <a:r>
              <a:rPr lang="ru-RU" sz="2000" dirty="0" smtClean="0">
                <a:latin typeface="Times New Roman" pitchFamily="18" charset="0"/>
                <a:cs typeface="Times New Roman" pitchFamily="18" charset="0"/>
              </a:rPr>
              <a:t> т.б.; </a:t>
            </a:r>
            <a:r>
              <a:rPr lang="ru-RU" sz="2000" dirty="0" err="1" smtClean="0">
                <a:latin typeface="Times New Roman" pitchFamily="18" charset="0"/>
                <a:cs typeface="Times New Roman" pitchFamily="18" charset="0"/>
              </a:rPr>
              <a:t>екінші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типке</a:t>
            </a:r>
            <a:r>
              <a:rPr lang="ru-RU" sz="2000" dirty="0" smtClean="0">
                <a:latin typeface="Times New Roman" pitchFamily="18" charset="0"/>
                <a:cs typeface="Times New Roman" pitchFamily="18" charset="0"/>
              </a:rPr>
              <a:t> гипофиз </a:t>
            </a:r>
            <a:r>
              <a:rPr lang="ru-RU" sz="2000" dirty="0" err="1" smtClean="0">
                <a:latin typeface="Times New Roman" pitchFamily="18" charset="0"/>
                <a:cs typeface="Times New Roman" pitchFamily="18" charset="0"/>
              </a:rPr>
              <a:t>қызметін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қандағы </a:t>
            </a:r>
            <a:r>
              <a:rPr lang="ru-RU" sz="2000" dirty="0" smtClean="0">
                <a:latin typeface="Times New Roman" pitchFamily="18" charset="0"/>
                <a:cs typeface="Times New Roman" pitchFamily="18" charset="0"/>
              </a:rPr>
              <a:t>холестерин </a:t>
            </a:r>
            <a:r>
              <a:rPr lang="ru-RU" sz="2000" dirty="0" err="1" smtClean="0">
                <a:latin typeface="Times New Roman" pitchFamily="18" charset="0"/>
                <a:cs typeface="Times New Roman" pitchFamily="18" charset="0"/>
              </a:rPr>
              <a:t>деңгейін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жасушалардың гуморальдық және химиялық факторларға сезімталдығын </a:t>
            </a:r>
            <a:r>
              <a:rPr lang="ru-RU" sz="2000" dirty="0" smtClean="0">
                <a:latin typeface="Times New Roman" pitchFamily="18" charset="0"/>
                <a:cs typeface="Times New Roman" pitchFamily="18" charset="0"/>
              </a:rPr>
              <a:t>т.б.; </a:t>
            </a:r>
            <a:r>
              <a:rPr lang="ru-RU" sz="2000" dirty="0" err="1" smtClean="0">
                <a:latin typeface="Times New Roman" pitchFamily="18" charset="0"/>
                <a:cs typeface="Times New Roman" pitchFamily="18" charset="0"/>
              </a:rPr>
              <a:t>үшінші типке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қандағы қант деңгейін, эритроциттер</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лейкоциттер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санын</a:t>
            </a:r>
            <a:r>
              <a:rPr lang="ru-RU" sz="2000" dirty="0" smtClean="0">
                <a:latin typeface="Times New Roman" pitchFamily="18" charset="0"/>
                <a:cs typeface="Times New Roman" pitchFamily="18" charset="0"/>
              </a:rPr>
              <a:t>, гемоглобин </a:t>
            </a:r>
            <a:r>
              <a:rPr lang="ru-RU" sz="2000" dirty="0" err="1" smtClean="0">
                <a:latin typeface="Times New Roman" pitchFamily="18" charset="0"/>
                <a:cs typeface="Times New Roman" pitchFamily="18" charset="0"/>
              </a:rPr>
              <a:t>мөлшерін </a:t>
            </a:r>
            <a:r>
              <a:rPr lang="ru-RU" sz="2000" dirty="0" smtClean="0">
                <a:latin typeface="Times New Roman" pitchFamily="18" charset="0"/>
                <a:cs typeface="Times New Roman" pitchFamily="18" charset="0"/>
              </a:rPr>
              <a:t>т.б. </a:t>
            </a:r>
            <a:r>
              <a:rPr lang="ru-RU" sz="2000" dirty="0" err="1" smtClean="0">
                <a:latin typeface="Times New Roman" pitchFamily="18" charset="0"/>
                <a:cs typeface="Times New Roman" pitchFamily="18" charset="0"/>
              </a:rPr>
              <a:t>жатқызуға болады</a:t>
            </a:r>
            <a:r>
              <a:rPr lang="ru-RU" sz="2000" dirty="0" smtClean="0">
                <a:latin typeface="Times New Roman" pitchFamily="18" charset="0"/>
                <a:cs typeface="Times New Roman" pitchFamily="18" charset="0"/>
              </a:rPr>
              <a:t>.</a:t>
            </a:r>
          </a:p>
          <a:p>
            <a:pPr algn="ctr"/>
            <a:r>
              <a:rPr lang="ru-RU" sz="2000" dirty="0" err="1" smtClean="0">
                <a:latin typeface="Times New Roman" pitchFamily="18" charset="0"/>
                <a:cs typeface="Times New Roman" pitchFamily="18" charset="0"/>
              </a:rPr>
              <a:t>Ағзаның әр түрлі мүшелері </a:t>
            </a:r>
            <a:r>
              <a:rPr lang="ru-RU" sz="2000" dirty="0" smtClean="0">
                <a:latin typeface="Times New Roman" pitchFamily="18" charset="0"/>
                <a:cs typeface="Times New Roman" pitchFamily="18" charset="0"/>
              </a:rPr>
              <a:t>мен </a:t>
            </a:r>
            <a:r>
              <a:rPr lang="ru-RU" sz="2000" dirty="0" err="1" smtClean="0">
                <a:latin typeface="Times New Roman" pitchFamily="18" charset="0"/>
                <a:cs typeface="Times New Roman" pitchFamily="18" charset="0"/>
              </a:rPr>
              <a:t>мүшелер жүйесінде жастық өзгерістер онтогенездің әр түрлі кезендерінде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мезгілде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байқалмайды </a:t>
            </a:r>
            <a:r>
              <a:rPr lang="ru-RU" sz="2000" dirty="0" smtClean="0">
                <a:latin typeface="Times New Roman" pitchFamily="18" charset="0"/>
                <a:cs typeface="Times New Roman" pitchFamily="18" charset="0"/>
              </a:rPr>
              <a:t>— оны </a:t>
            </a:r>
            <a:r>
              <a:rPr lang="ru-RU" sz="2000" dirty="0" err="1" smtClean="0">
                <a:latin typeface="Times New Roman" pitchFamily="18" charset="0"/>
                <a:cs typeface="Times New Roman" pitchFamily="18" charset="0"/>
              </a:rPr>
              <a:t>гетерохрониялық қабілеті 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атайды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Мысалы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тимустың семуі</a:t>
            </a:r>
            <a:r>
              <a:rPr lang="ru-RU" sz="2000" dirty="0" smtClean="0">
                <a:latin typeface="Times New Roman" pitchFamily="18" charset="0"/>
                <a:cs typeface="Times New Roman" pitchFamily="18" charset="0"/>
              </a:rPr>
              <a:t> 13—15 </a:t>
            </a:r>
            <a:r>
              <a:rPr lang="ru-RU" sz="2000" dirty="0" err="1" smtClean="0">
                <a:latin typeface="Times New Roman" pitchFamily="18" charset="0"/>
                <a:cs typeface="Times New Roman" pitchFamily="18" charset="0"/>
              </a:rPr>
              <a:t>жаста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басталса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аналық бездің қызметінің тоқталуы </a:t>
            </a:r>
            <a:r>
              <a:rPr lang="ru-RU" sz="2000" dirty="0" smtClean="0">
                <a:latin typeface="Times New Roman" pitchFamily="18" charset="0"/>
                <a:cs typeface="Times New Roman" pitchFamily="18" charset="0"/>
              </a:rPr>
              <a:t>48-52 </a:t>
            </a:r>
            <a:r>
              <a:rPr lang="ru-RU" sz="2000" dirty="0" err="1" smtClean="0">
                <a:latin typeface="Times New Roman" pitchFamily="18" charset="0"/>
                <a:cs typeface="Times New Roman" pitchFamily="18" charset="0"/>
              </a:rPr>
              <a:t>жаста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байқалады</a:t>
            </a:r>
            <a:r>
              <a:rPr lang="ru-RU" sz="2000" dirty="0" smtClean="0">
                <a:latin typeface="Times New Roman" pitchFamily="18" charset="0"/>
                <a:cs typeface="Times New Roman"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48" y="285728"/>
            <a:ext cx="7858180" cy="6247864"/>
          </a:xfrm>
          <a:prstGeom prst="rect">
            <a:avLst/>
          </a:prstGeom>
        </p:spPr>
        <p:txBody>
          <a:bodyPr wrap="square">
            <a:spAutoFit/>
          </a:bodyPr>
          <a:lstStyle/>
          <a:p>
            <a:pPr algn="ctr"/>
            <a:r>
              <a:rPr lang="ru-RU" sz="2000" i="1" dirty="0" err="1" smtClean="0">
                <a:latin typeface="Times New Roman" pitchFamily="18" charset="0"/>
                <a:cs typeface="Times New Roman" pitchFamily="18" charset="0"/>
              </a:rPr>
              <a:t>Жастық өзгерістер бір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мүшенің әр тұрлі құрамдық бөлімдерінде бірдей</a:t>
            </a:r>
            <a:r>
              <a:rPr lang="ru-RU" sz="2000" i="1" dirty="0" smtClean="0">
                <a:latin typeface="Times New Roman" pitchFamily="18" charset="0"/>
                <a:cs typeface="Times New Roman" pitchFamily="18" charset="0"/>
              </a:rPr>
              <a:t> бола </a:t>
            </a:r>
            <a:r>
              <a:rPr lang="ru-RU" sz="2000" i="1" dirty="0" err="1" smtClean="0">
                <a:latin typeface="Times New Roman" pitchFamily="18" charset="0"/>
                <a:cs typeface="Times New Roman" pitchFamily="18" charset="0"/>
              </a:rPr>
              <a:t>бермейді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мысалы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мидың әр түрлі бөлімдерінде қартаю құбылыстары бірдей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болмайды</a:t>
            </a:r>
            <a:r>
              <a:rPr lang="ru-RU" sz="2000" i="1" dirty="0" smtClean="0">
                <a:latin typeface="Times New Roman" pitchFamily="18" charset="0"/>
                <a:cs typeface="Times New Roman" pitchFamily="18" charset="0"/>
              </a:rPr>
              <a:t> — оны гетеротопия </a:t>
            </a:r>
            <a:r>
              <a:rPr lang="ru-RU" sz="2000" i="1" dirty="0" err="1" smtClean="0">
                <a:latin typeface="Times New Roman" pitchFamily="18" charset="0"/>
                <a:cs typeface="Times New Roman" pitchFamily="18" charset="0"/>
              </a:rPr>
              <a:t>құбылысы деп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атайды</a:t>
            </a:r>
            <a:r>
              <a:rPr lang="ru-RU" sz="2000" i="1" dirty="0" smtClean="0">
                <a:latin typeface="Times New Roman" pitchFamily="18" charset="0"/>
                <a:cs typeface="Times New Roman" pitchFamily="18" charset="0"/>
              </a:rPr>
              <a:t>.</a:t>
            </a:r>
          </a:p>
          <a:p>
            <a:pPr algn="ctr"/>
            <a:r>
              <a:rPr lang="ru-RU" sz="2000" i="1" dirty="0" err="1" smtClean="0">
                <a:latin typeface="Times New Roman" pitchFamily="18" charset="0"/>
                <a:cs typeface="Times New Roman" pitchFamily="18" charset="0"/>
              </a:rPr>
              <a:t>Жастық өзгерістер бір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жүйеде ерте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дамыса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мысалы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сүйек ұлпасы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екінші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біреулерінде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кештеу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байқалып, </a:t>
            </a:r>
            <a:r>
              <a:rPr lang="ru-RU" sz="2000" i="1" dirty="0" smtClean="0">
                <a:latin typeface="Times New Roman" pitchFamily="18" charset="0"/>
                <a:cs typeface="Times New Roman" pitchFamily="18" charset="0"/>
              </a:rPr>
              <a:t>тез </a:t>
            </a:r>
            <a:r>
              <a:rPr lang="ru-RU" sz="2000" i="1" dirty="0" err="1" smtClean="0">
                <a:latin typeface="Times New Roman" pitchFamily="18" charset="0"/>
                <a:cs typeface="Times New Roman" pitchFamily="18" charset="0"/>
              </a:rPr>
              <a:t>дамып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кейінірек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алға шығады </a:t>
            </a:r>
            <a:r>
              <a:rPr lang="ru-RU" sz="2000" i="1" dirty="0" smtClean="0">
                <a:latin typeface="Times New Roman" pitchFamily="18" charset="0"/>
                <a:cs typeface="Times New Roman" pitchFamily="18" charset="0"/>
              </a:rPr>
              <a:t>(</a:t>
            </a:r>
            <a:r>
              <a:rPr lang="ru-RU" sz="2000" i="1" dirty="0" err="1" smtClean="0">
                <a:latin typeface="Times New Roman" pitchFamily="18" charset="0"/>
                <a:cs typeface="Times New Roman" pitchFamily="18" charset="0"/>
              </a:rPr>
              <a:t>мысалы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орталық жүйке жүйесі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Жастық өзгерістердің 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болуы</a:t>
            </a:r>
            <a:r>
              <a:rPr lang="ru-RU" sz="2000" i="1" dirty="0" smtClean="0">
                <a:latin typeface="Times New Roman" pitchFamily="18" charset="0"/>
                <a:cs typeface="Times New Roman" pitchFamily="18" charset="0"/>
              </a:rPr>
              <a:t> тек </a:t>
            </a:r>
            <a:r>
              <a:rPr lang="ru-RU" sz="2000" i="1" dirty="0" err="1" smtClean="0">
                <a:latin typeface="Times New Roman" pitchFamily="18" charset="0"/>
                <a:cs typeface="Times New Roman" pitchFamily="18" charset="0"/>
              </a:rPr>
              <a:t>күнтізбелік жасқа ғана байланысты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емес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бірқатар факторларға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оның ішінде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әлеуметтік факторларға </a:t>
            </a:r>
            <a:r>
              <a:rPr lang="ru-RU" sz="2000" i="1" dirty="0" smtClean="0">
                <a:latin typeface="Times New Roman" pitchFamily="18" charset="0"/>
                <a:cs typeface="Times New Roman" pitchFamily="18" charset="0"/>
              </a:rPr>
              <a:t>да </a:t>
            </a:r>
            <a:r>
              <a:rPr lang="ru-RU" sz="2000" i="1" dirty="0" err="1" smtClean="0">
                <a:latin typeface="Times New Roman" pitchFamily="18" charset="0"/>
                <a:cs typeface="Times New Roman" pitchFamily="18" charset="0"/>
              </a:rPr>
              <a:t>байланысты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Биологиялық жасты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анықтау үшін әр түрлі тесттік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жүйелер пайдаланылады</a:t>
            </a:r>
            <a:r>
              <a:rPr lang="ru-RU" sz="2000" i="1" dirty="0" smtClean="0">
                <a:latin typeface="Times New Roman" pitchFamily="18" charset="0"/>
                <a:cs typeface="Times New Roman" pitchFamily="18" charset="0"/>
              </a:rPr>
              <a:t>: артерия </a:t>
            </a:r>
            <a:r>
              <a:rPr lang="ru-RU" sz="2000" i="1" dirty="0" err="1" smtClean="0">
                <a:latin typeface="Times New Roman" pitchFamily="18" charset="0"/>
                <a:cs typeface="Times New Roman" pitchFamily="18" charset="0"/>
              </a:rPr>
              <a:t>қысымы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 холестеринінің мөлшері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өкпенің тіршілік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сыйымдылығы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бүлшықет күші </a:t>
            </a:r>
            <a:r>
              <a:rPr lang="ru-RU" sz="2000" i="1" dirty="0" smtClean="0">
                <a:latin typeface="Times New Roman" pitchFamily="18" charset="0"/>
                <a:cs typeface="Times New Roman" pitchFamily="18" charset="0"/>
              </a:rPr>
              <a:t>т.б. </a:t>
            </a:r>
            <a:r>
              <a:rPr lang="ru-RU" sz="2000" i="1" dirty="0" err="1" smtClean="0">
                <a:latin typeface="Times New Roman" pitchFamily="18" charset="0"/>
                <a:cs typeface="Times New Roman" pitchFamily="18" charset="0"/>
              </a:rPr>
              <a:t>Ерте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кездердегі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герантологтердің пікірінше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Пархон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емдеуге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болатын</a:t>
            </a:r>
            <a:r>
              <a:rPr lang="ru-RU" sz="2000" i="1" dirty="0" smtClean="0">
                <a:latin typeface="Times New Roman" pitchFamily="18" charset="0"/>
                <a:cs typeface="Times New Roman" pitchFamily="18" charset="0"/>
              </a:rPr>
              <a:t> ауру. </a:t>
            </a:r>
            <a:r>
              <a:rPr lang="ru-RU" sz="2000" i="1" dirty="0" err="1" smtClean="0">
                <a:latin typeface="Times New Roman" pitchFamily="18" charset="0"/>
                <a:cs typeface="Times New Roman" pitchFamily="18" charset="0"/>
              </a:rPr>
              <a:t>Бірақ қартаю </a:t>
            </a:r>
            <a:r>
              <a:rPr lang="ru-RU" sz="2000" i="1" dirty="0" smtClean="0">
                <a:latin typeface="Times New Roman" pitchFamily="18" charset="0"/>
                <a:cs typeface="Times New Roman" pitchFamily="18" charset="0"/>
              </a:rPr>
              <a:t>— ауру </a:t>
            </a:r>
            <a:r>
              <a:rPr lang="ru-RU" sz="2000" i="1" dirty="0" err="1" smtClean="0">
                <a:latin typeface="Times New Roman" pitchFamily="18" charset="0"/>
                <a:cs typeface="Times New Roman" pitchFamily="18" charset="0"/>
              </a:rPr>
              <a:t>емес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онтогенездің занды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нәтижесі екенін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естен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шығармауымыз қажет</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Ғылымның негізгі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мақсаты биологиялық құбылыстарды кері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қайтару емес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мүмкін </a:t>
            </a:r>
            <a:r>
              <a:rPr lang="ru-RU" sz="2000" i="1" dirty="0" smtClean="0">
                <a:latin typeface="Times New Roman" pitchFamily="18" charset="0"/>
                <a:cs typeface="Times New Roman" pitchFamily="18" charset="0"/>
              </a:rPr>
              <a:t>де </a:t>
            </a:r>
            <a:r>
              <a:rPr lang="ru-RU" sz="2000" i="1" dirty="0" err="1" smtClean="0">
                <a:latin typeface="Times New Roman" pitchFamily="18" charset="0"/>
                <a:cs typeface="Times New Roman" pitchFamily="18" charset="0"/>
              </a:rPr>
              <a:t>емес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құбылыстарын зерттеудің негізгі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мақсаты </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ерте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қартаюдың алдын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болдырмау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адамдарға физиологиялық қартаюға дейін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толыққанды, белсеңді өмір сүруге мүмкіңдіктер жасау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табылады</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57214"/>
            <a:ext cx="7772400" cy="1143000"/>
          </a:xfrm>
        </p:spPr>
        <p:txBody>
          <a:bodyPr/>
          <a:lstStyle/>
          <a:p>
            <a:r>
              <a:rPr lang="ru-RU" b="1" i="1" dirty="0" err="1" smtClean="0">
                <a:latin typeface="Times New Roman" pitchFamily="18" charset="0"/>
                <a:cs typeface="Times New Roman" pitchFamily="18" charset="0"/>
              </a:rPr>
              <a:t>Қартаюдың негізгі</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теориялары</a:t>
            </a:r>
            <a:endParaRPr lang="ru-RU" i="1" dirty="0">
              <a:latin typeface="Times New Roman" pitchFamily="18" charset="0"/>
              <a:cs typeface="Times New Roman" pitchFamily="18" charset="0"/>
            </a:endParaRPr>
          </a:p>
        </p:txBody>
      </p:sp>
      <p:pic>
        <p:nvPicPr>
          <p:cNvPr id="28674" name="Picture 2" descr="Картинки по запросу М. Рубнер"/>
          <p:cNvPicPr>
            <a:picLocks noChangeAspect="1" noChangeArrowheads="1"/>
          </p:cNvPicPr>
          <p:nvPr/>
        </p:nvPicPr>
        <p:blipFill>
          <a:blip r:embed="rId2"/>
          <a:srcRect/>
          <a:stretch>
            <a:fillRect/>
          </a:stretch>
        </p:blipFill>
        <p:spPr bwMode="auto">
          <a:xfrm>
            <a:off x="5929322" y="1071547"/>
            <a:ext cx="3000396" cy="3950438"/>
          </a:xfrm>
          <a:prstGeom prst="rect">
            <a:avLst/>
          </a:prstGeom>
          <a:noFill/>
        </p:spPr>
      </p:pic>
      <p:sp>
        <p:nvSpPr>
          <p:cNvPr id="6" name="Прямоугольник 5"/>
          <p:cNvSpPr/>
          <p:nvPr/>
        </p:nvSpPr>
        <p:spPr>
          <a:xfrm>
            <a:off x="6651705" y="5345684"/>
            <a:ext cx="1563633" cy="369332"/>
          </a:xfrm>
          <a:prstGeom prst="rect">
            <a:avLst/>
          </a:prstGeom>
        </p:spPr>
        <p:txBody>
          <a:bodyPr wrap="square">
            <a:spAutoFit/>
          </a:bodyPr>
          <a:lstStyle/>
          <a:p>
            <a:r>
              <a:rPr lang="ru-RU" dirty="0" smtClean="0">
                <a:latin typeface="Times New Roman" pitchFamily="18" charset="0"/>
                <a:cs typeface="Times New Roman" pitchFamily="18" charset="0"/>
              </a:rPr>
              <a:t>М. </a:t>
            </a:r>
            <a:r>
              <a:rPr lang="ru-RU" dirty="0" err="1" smtClean="0">
                <a:latin typeface="Times New Roman" pitchFamily="18" charset="0"/>
                <a:cs typeface="Times New Roman" pitchFamily="18" charset="0"/>
              </a:rPr>
              <a:t>Рубнер</a:t>
            </a:r>
            <a:r>
              <a:rPr lang="ru-RU" dirty="0" smtClean="0">
                <a:latin typeface="Times New Roman" pitchFamily="18" charset="0"/>
                <a:cs typeface="Times New Roman" pitchFamily="18" charset="0"/>
              </a:rPr>
              <a:t> </a:t>
            </a:r>
            <a:endParaRPr lang="ru-RU" dirty="0"/>
          </a:p>
        </p:txBody>
      </p:sp>
      <p:sp>
        <p:nvSpPr>
          <p:cNvPr id="7" name="Прямоугольник 6"/>
          <p:cNvSpPr/>
          <p:nvPr/>
        </p:nvSpPr>
        <p:spPr>
          <a:xfrm>
            <a:off x="0" y="948690"/>
            <a:ext cx="5786446" cy="5355312"/>
          </a:xfrm>
          <a:prstGeom prst="rect">
            <a:avLst/>
          </a:prstGeom>
        </p:spPr>
        <p:txBody>
          <a:bodyPr wrap="square">
            <a:spAutoFit/>
          </a:bodyPr>
          <a:lstStyle/>
          <a:p>
            <a:pPr algn="just"/>
            <a:r>
              <a:rPr lang="ru-RU" dirty="0" smtClean="0">
                <a:latin typeface="Times New Roman" pitchFamily="18" charset="0"/>
                <a:cs typeface="Times New Roman" pitchFamily="18" charset="0"/>
              </a:rPr>
              <a:t>Адам </a:t>
            </a:r>
            <a:r>
              <a:rPr lang="ru-RU" dirty="0" err="1" smtClean="0">
                <a:latin typeface="Times New Roman" pitchFamily="18" charset="0"/>
                <a:cs typeface="Times New Roman" pitchFamily="18" charset="0"/>
              </a:rPr>
              <a:t>ағзасының қартаю себептері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туралы</a:t>
            </a:r>
            <a:r>
              <a:rPr lang="ru-RU" dirty="0" smtClean="0">
                <a:latin typeface="Times New Roman" pitchFamily="18" charset="0"/>
                <a:cs typeface="Times New Roman" pitchFamily="18" charset="0"/>
              </a:rPr>
              <a:t> 300-ге </a:t>
            </a:r>
            <a:r>
              <a:rPr lang="ru-RU" dirty="0" err="1" smtClean="0">
                <a:latin typeface="Times New Roman" pitchFamily="18" charset="0"/>
                <a:cs typeface="Times New Roman" pitchFamily="18" charset="0"/>
              </a:rPr>
              <a:t>жуық болжамдар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айтылған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Олардың көбінің </a:t>
            </a:r>
            <a:r>
              <a:rPr lang="ru-RU" dirty="0" smtClean="0">
                <a:latin typeface="Times New Roman" pitchFamily="18" charset="0"/>
                <a:cs typeface="Times New Roman" pitchFamily="18" charset="0"/>
              </a:rPr>
              <a:t>тек </a:t>
            </a:r>
            <a:r>
              <a:rPr lang="ru-RU" dirty="0" err="1" smtClean="0">
                <a:latin typeface="Times New Roman" pitchFamily="18" charset="0"/>
                <a:cs typeface="Times New Roman" pitchFamily="18" charset="0"/>
              </a:rPr>
              <a:t>тарихи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тұрғыдан ғана маңызы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Қартаю теориялары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ішінен</a:t>
            </a:r>
            <a:r>
              <a:rPr lang="ru-RU" dirty="0" smtClean="0">
                <a:latin typeface="Times New Roman" pitchFamily="18" charset="0"/>
                <a:cs typeface="Times New Roman" pitchFamily="18" charset="0"/>
              </a:rPr>
              <a:t> М. </a:t>
            </a:r>
            <a:r>
              <a:rPr lang="ru-RU" dirty="0" err="1" smtClean="0">
                <a:latin typeface="Times New Roman" pitchFamily="18" charset="0"/>
                <a:cs typeface="Times New Roman" pitchFamily="18" charset="0"/>
              </a:rPr>
              <a:t>Рубнердің </a:t>
            </a:r>
            <a:r>
              <a:rPr lang="ru-RU" dirty="0" smtClean="0">
                <a:latin typeface="Times New Roman" pitchFamily="18" charset="0"/>
                <a:cs typeface="Times New Roman" pitchFamily="18" charset="0"/>
              </a:rPr>
              <a:t>(1908) «</a:t>
            </a:r>
            <a:r>
              <a:rPr lang="ru-RU" dirty="0" err="1" smtClean="0">
                <a:latin typeface="Times New Roman" pitchFamily="18" charset="0"/>
                <a:cs typeface="Times New Roman" pitchFamily="18" charset="0"/>
              </a:rPr>
              <a:t>қуаттық қартаю теориясын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атауға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a:t>
            </a:r>
            <a:r>
              <a:rPr lang="ru-RU" dirty="0" smtClean="0">
                <a:latin typeface="Times New Roman" pitchFamily="18" charset="0"/>
                <a:cs typeface="Times New Roman" pitchFamily="18" charset="0"/>
              </a:rPr>
              <a:t>теория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әрбір ағзаның қуат қоры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Қуат қоры таусылса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сағаттың серіппесі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босағандай, тіршілік</a:t>
            </a:r>
            <a:r>
              <a:rPr lang="ru-RU" dirty="0" smtClean="0">
                <a:latin typeface="Times New Roman" pitchFamily="18" charset="0"/>
                <a:cs typeface="Times New Roman" pitchFamily="18" charset="0"/>
              </a:rPr>
              <a:t> те </a:t>
            </a:r>
            <a:r>
              <a:rPr lang="ru-RU" dirty="0" err="1" smtClean="0">
                <a:latin typeface="Times New Roman" pitchFamily="18" charset="0"/>
                <a:cs typeface="Times New Roman" pitchFamily="18" charset="0"/>
              </a:rPr>
              <a:t>баяулап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дүние салуға 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Ағзаның қуат қорын жұмсауы дененің сыртқы мөлшеріне тәуелді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ағза 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жылуды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қаншалықты көп шығарса, соншалықты </a:t>
            </a:r>
            <a:r>
              <a:rPr lang="ru-RU" dirty="0" smtClean="0">
                <a:latin typeface="Times New Roman" pitchFamily="18" charset="0"/>
                <a:cs typeface="Times New Roman" pitchFamily="18" charset="0"/>
              </a:rPr>
              <a:t>энергия </a:t>
            </a:r>
            <a:r>
              <a:rPr lang="ru-RU" dirty="0" err="1" smtClean="0">
                <a:latin typeface="Times New Roman" pitchFamily="18" charset="0"/>
                <a:cs typeface="Times New Roman" pitchFamily="18" charset="0"/>
              </a:rPr>
              <a:t>алмасуы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белсенді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түрде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қоры </a:t>
            </a:r>
            <a:r>
              <a:rPr lang="ru-RU" dirty="0" smtClean="0">
                <a:latin typeface="Times New Roman" pitchFamily="18" charset="0"/>
                <a:cs typeface="Times New Roman" pitchFamily="18" charset="0"/>
              </a:rPr>
              <a:t>тез </a:t>
            </a:r>
            <a:r>
              <a:rPr lang="ru-RU" dirty="0" err="1" smtClean="0">
                <a:latin typeface="Times New Roman" pitchFamily="18" charset="0"/>
                <a:cs typeface="Times New Roman" pitchFamily="18" charset="0"/>
              </a:rPr>
              <a:t>таусылады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жөне ондай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ағзалар көп өмір сүрмейді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Ұсақ жануарлардың 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салмағына қарағанда оның үстіңгі бетінің көлемі үлкен, сондықтан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олардың тіршілік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ұзақтығы қысқа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егеуқұйрық </a:t>
            </a:r>
            <a:r>
              <a:rPr lang="ru-RU" dirty="0" smtClean="0">
                <a:latin typeface="Times New Roman" pitchFamily="18" charset="0"/>
                <a:cs typeface="Times New Roman" pitchFamily="18" charset="0"/>
              </a:rPr>
              <a:t>2—3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ит</a:t>
            </a:r>
            <a:r>
              <a:rPr lang="ru-RU" dirty="0" smtClean="0">
                <a:latin typeface="Times New Roman" pitchFamily="18" charset="0"/>
                <a:cs typeface="Times New Roman" pitchFamily="18" charset="0"/>
              </a:rPr>
              <a:t> 20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піл</a:t>
            </a:r>
            <a:r>
              <a:rPr lang="ru-RU" dirty="0" smtClean="0">
                <a:latin typeface="Times New Roman" pitchFamily="18" charset="0"/>
                <a:cs typeface="Times New Roman" pitchFamily="18" charset="0"/>
              </a:rPr>
              <a:t> 80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 сүреді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бұл тұжырымды барлық жануарлар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қолдана беруге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болмайды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кейбіреулерінің тіршілік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үзақтығы бұл түжырымға қайшы келеді</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и по запросу И.И. Мечников"/>
          <p:cNvPicPr>
            <a:picLocks noChangeAspect="1" noChangeArrowheads="1"/>
          </p:cNvPicPr>
          <p:nvPr/>
        </p:nvPicPr>
        <p:blipFill>
          <a:blip r:embed="rId2"/>
          <a:srcRect/>
          <a:stretch>
            <a:fillRect/>
          </a:stretch>
        </p:blipFill>
        <p:spPr bwMode="auto">
          <a:xfrm>
            <a:off x="5214942" y="571480"/>
            <a:ext cx="3543307" cy="5000660"/>
          </a:xfrm>
          <a:prstGeom prst="ellipse">
            <a:avLst/>
          </a:prstGeom>
          <a:ln>
            <a:noFill/>
          </a:ln>
          <a:effectLst>
            <a:softEdge rad="112500"/>
          </a:effectLst>
        </p:spPr>
      </p:pic>
      <p:sp>
        <p:nvSpPr>
          <p:cNvPr id="6" name="Прямоугольник 5"/>
          <p:cNvSpPr/>
          <p:nvPr/>
        </p:nvSpPr>
        <p:spPr>
          <a:xfrm>
            <a:off x="6143636" y="5643578"/>
            <a:ext cx="1910261" cy="369332"/>
          </a:xfrm>
          <a:prstGeom prst="rect">
            <a:avLst/>
          </a:prstGeom>
        </p:spPr>
        <p:txBody>
          <a:bodyPr wrap="square">
            <a:spAutoFit/>
          </a:bodyPr>
          <a:lstStyle/>
          <a:p>
            <a:r>
              <a:rPr lang="ru-RU" dirty="0" smtClean="0">
                <a:latin typeface="Times New Roman" pitchFamily="18" charset="0"/>
                <a:cs typeface="Times New Roman" pitchFamily="18" charset="0"/>
              </a:rPr>
              <a:t>И.И. Мечников</a:t>
            </a:r>
            <a:endParaRPr lang="ru-RU" dirty="0"/>
          </a:p>
        </p:txBody>
      </p:sp>
      <p:sp>
        <p:nvSpPr>
          <p:cNvPr id="5" name="Прямоугольник 4"/>
          <p:cNvSpPr/>
          <p:nvPr/>
        </p:nvSpPr>
        <p:spPr>
          <a:xfrm>
            <a:off x="428596" y="357166"/>
            <a:ext cx="4572000" cy="6186309"/>
          </a:xfrm>
          <a:prstGeom prst="rect">
            <a:avLst/>
          </a:prstGeom>
        </p:spPr>
        <p:txBody>
          <a:bodyPr>
            <a:spAutoFit/>
          </a:bodyPr>
          <a:lstStyle/>
          <a:p>
            <a:pPr algn="ctr"/>
            <a:r>
              <a:rPr lang="ru-RU" dirty="0" smtClean="0">
                <a:latin typeface="Times New Roman" pitchFamily="18" charset="0"/>
                <a:cs typeface="Times New Roman" pitchFamily="18" charset="0"/>
              </a:rPr>
              <a:t>И.И. </a:t>
            </a:r>
            <a:r>
              <a:rPr lang="ru-RU" dirty="0" err="1" smtClean="0">
                <a:latin typeface="Times New Roman" pitchFamily="18" charset="0"/>
                <a:cs typeface="Times New Roman" pitchFamily="18" charset="0"/>
              </a:rPr>
              <a:t>Мечниковтың </a:t>
            </a:r>
            <a:r>
              <a:rPr lang="ru-RU" b="1" dirty="0" err="1" smtClean="0">
                <a:latin typeface="Times New Roman" pitchFamily="18" charset="0"/>
                <a:cs typeface="Times New Roman" pitchFamily="18" charset="0"/>
              </a:rPr>
              <a:t>интоксикациялық </a:t>
            </a:r>
            <a:r>
              <a:rPr lang="ru-RU" b="1" dirty="0" smtClean="0">
                <a:latin typeface="Times New Roman" pitchFamily="18" charset="0"/>
                <a:cs typeface="Times New Roman" pitchFamily="18" charset="0"/>
              </a:rPr>
              <a:t>(улану) </a:t>
            </a:r>
            <a:r>
              <a:rPr lang="ru-RU" dirty="0" err="1" smtClean="0">
                <a:latin typeface="Times New Roman" pitchFamily="18" charset="0"/>
                <a:cs typeface="Times New Roman" pitchFamily="18" charset="0"/>
              </a:rPr>
              <a:t>теориясы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қартаю құбылысы </a:t>
            </a:r>
            <a:r>
              <a:rPr lang="ru-RU" dirty="0" smtClean="0">
                <a:latin typeface="Times New Roman" pitchFamily="18" charset="0"/>
                <a:cs typeface="Times New Roman" pitchFamily="18" charset="0"/>
              </a:rPr>
              <a:t>тек </a:t>
            </a:r>
            <a:r>
              <a:rPr lang="ru-RU" dirty="0" err="1" smtClean="0">
                <a:latin typeface="Times New Roman" pitchFamily="18" charset="0"/>
                <a:cs typeface="Times New Roman" pitchFamily="18" charset="0"/>
              </a:rPr>
              <a:t>қана биологиялық факторға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физиологиялық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патологиялық </a:t>
            </a:r>
            <a:r>
              <a:rPr lang="ru-RU" dirty="0" smtClean="0">
                <a:latin typeface="Times New Roman" pitchFamily="18" charset="0"/>
                <a:cs typeface="Times New Roman" pitchFamily="18" charset="0"/>
              </a:rPr>
              <a:t>т.с.с. </a:t>
            </a:r>
            <a:r>
              <a:rPr lang="ru-RU" dirty="0" err="1" smtClean="0">
                <a:latin typeface="Times New Roman" pitchFamily="18" charset="0"/>
                <a:cs typeface="Times New Roman" pitchFamily="18" charset="0"/>
              </a:rPr>
              <a:t>тәуелді болмай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сияқты әлеуметтік факторларға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тәуелді болады</a:t>
            </a:r>
            <a:r>
              <a:rPr lang="ru-RU" dirty="0" smtClean="0">
                <a:latin typeface="Times New Roman" pitchFamily="18" charset="0"/>
                <a:cs typeface="Times New Roman" pitchFamily="18" charset="0"/>
              </a:rPr>
              <a:t>. И.И. </a:t>
            </a:r>
            <a:r>
              <a:rPr lang="ru-RU" dirty="0" err="1" smtClean="0">
                <a:latin typeface="Times New Roman" pitchFamily="18" charset="0"/>
                <a:cs typeface="Times New Roman" pitchFamily="18" charset="0"/>
              </a:rPr>
              <a:t>Мечниковтың пайымдауынша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ағзаның өсуімен қатар әр түрлі заттардың алмасуы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азоттың алмасуы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 жинақталған ыдырау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өнімдері </a:t>
            </a:r>
            <a:r>
              <a:rPr lang="ru-RU" dirty="0" smtClean="0">
                <a:latin typeface="Times New Roman" pitchFamily="18" charset="0"/>
                <a:cs typeface="Times New Roman" pitchFamily="18" charset="0"/>
              </a:rPr>
              <a:t>— аммиак, </a:t>
            </a:r>
            <a:r>
              <a:rPr lang="ru-RU" dirty="0" err="1" smtClean="0">
                <a:latin typeface="Times New Roman" pitchFamily="18" charset="0"/>
                <a:cs typeface="Times New Roman" pitchFamily="18" charset="0"/>
              </a:rPr>
              <a:t>ағзаны улайды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тоқ ішекте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шіру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өнімдері көптеп жинақталады.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a:t>
            </a:r>
            <a:r>
              <a:rPr lang="ru-RU" dirty="0" smtClean="0">
                <a:latin typeface="Times New Roman" pitchFamily="18" charset="0"/>
                <a:cs typeface="Times New Roman" pitchFamily="18" charset="0"/>
              </a:rPr>
              <a:t>теория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ыдырау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өнімдері 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мүшелер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үлпаларды көбірек улайды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бауыр</a:t>
            </a:r>
            <a:r>
              <a:rPr lang="ru-RU" dirty="0" smtClean="0">
                <a:latin typeface="Times New Roman" pitchFamily="18" charset="0"/>
                <a:cs typeface="Times New Roman" pitchFamily="18" charset="0"/>
              </a:rPr>
              <a:t>, ми </a:t>
            </a:r>
            <a:r>
              <a:rPr lang="ru-RU" dirty="0" err="1" smtClean="0">
                <a:latin typeface="Times New Roman" pitchFamily="18" charset="0"/>
                <a:cs typeface="Times New Roman" pitchFamily="18" charset="0"/>
              </a:rPr>
              <a:t>жасушаларын</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дәнекер ұлпа жасушалары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керісінше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көбейеді</a:t>
            </a:r>
            <a:r>
              <a:rPr lang="ru-RU" dirty="0" smtClean="0">
                <a:latin typeface="Times New Roman" pitchFamily="18" charset="0"/>
                <a:cs typeface="Times New Roman" pitchFamily="18" charset="0"/>
              </a:rPr>
              <a:t>. И.Й. Мечников </a:t>
            </a:r>
            <a:r>
              <a:rPr lang="ru-RU" dirty="0" err="1" smtClean="0">
                <a:latin typeface="Times New Roman" pitchFamily="18" charset="0"/>
                <a:cs typeface="Times New Roman" pitchFamily="18" charset="0"/>
              </a:rPr>
              <a:t>қартаю құбылысын </a:t>
            </a:r>
            <a:r>
              <a:rPr lang="ru-RU" dirty="0" smtClean="0">
                <a:latin typeface="Times New Roman" pitchFamily="18" charset="0"/>
                <a:cs typeface="Times New Roman" pitchFamily="18" charset="0"/>
              </a:rPr>
              <a:t>тек фагоцитоз </a:t>
            </a:r>
            <a:r>
              <a:rPr lang="ru-RU" dirty="0" err="1" smtClean="0">
                <a:latin typeface="Times New Roman" pitchFamily="18" charset="0"/>
                <a:cs typeface="Times New Roman" pitchFamily="18" charset="0"/>
              </a:rPr>
              <a:t>ілімі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түсіндірмек 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ішекте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шіру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құбылысын болдырмау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шіріту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бактерияларының тіршілігіне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қолайсыз </a:t>
            </a:r>
            <a:r>
              <a:rPr lang="ru-RU" dirty="0" smtClean="0">
                <a:latin typeface="Times New Roman" pitchFamily="18" charset="0"/>
                <a:cs typeface="Times New Roman" pitchFamily="18" charset="0"/>
              </a:rPr>
              <a:t>орта </a:t>
            </a:r>
            <a:r>
              <a:rPr lang="ru-RU" dirty="0" err="1" smtClean="0">
                <a:latin typeface="Times New Roman" pitchFamily="18" charset="0"/>
                <a:cs typeface="Times New Roman" pitchFamily="18" charset="0"/>
              </a:rPr>
              <a:t>жасау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сондықтан сүт өнімдерімен көбірек қоректену қажет 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айтқан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Картинки по запросу нуржан СТАРЕНИЕ"/>
          <p:cNvPicPr>
            <a:picLocks noChangeAspect="1" noChangeArrowheads="1"/>
          </p:cNvPicPr>
          <p:nvPr/>
        </p:nvPicPr>
        <p:blipFill>
          <a:blip r:embed="rId2"/>
          <a:srcRect/>
          <a:stretch>
            <a:fillRect/>
          </a:stretch>
        </p:blipFill>
        <p:spPr bwMode="auto">
          <a:xfrm>
            <a:off x="1500166" y="214290"/>
            <a:ext cx="6357982" cy="328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85720" y="3571876"/>
            <a:ext cx="8501122" cy="2862322"/>
          </a:xfrm>
          <a:prstGeom prst="rect">
            <a:avLst/>
          </a:prstGeom>
        </p:spPr>
        <p:txBody>
          <a:bodyPr wrap="square">
            <a:spAutoFit/>
          </a:bodyPr>
          <a:lstStyle/>
          <a:p>
            <a:pPr algn="ctr"/>
            <a:r>
              <a:rPr lang="ru-RU" sz="2000" i="1" dirty="0" err="1" smtClean="0">
                <a:latin typeface="Times New Roman" pitchFamily="18" charset="0"/>
                <a:cs typeface="Times New Roman" pitchFamily="18" charset="0"/>
              </a:rPr>
              <a:t>Адамдарда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ерте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белгісі</a:t>
            </a:r>
            <a:r>
              <a:rPr lang="ru-RU" sz="2000" i="1" dirty="0" smtClean="0">
                <a:latin typeface="Times New Roman" pitchFamily="18" charset="0"/>
                <a:cs typeface="Times New Roman" pitchFamily="18" charset="0"/>
              </a:rPr>
              <a:t> — </a:t>
            </a:r>
            <a:r>
              <a:rPr lang="ru-RU" sz="2000" i="1" dirty="0" err="1" smtClean="0">
                <a:latin typeface="Times New Roman" pitchFamily="18" charset="0"/>
                <a:cs typeface="Times New Roman" pitchFamily="18" charset="0"/>
              </a:rPr>
              <a:t>прогерия</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дейтін</a:t>
            </a:r>
            <a:r>
              <a:rPr lang="ru-RU" sz="2000" i="1" dirty="0" smtClean="0">
                <a:latin typeface="Times New Roman" pitchFamily="18" charset="0"/>
                <a:cs typeface="Times New Roman" pitchFamily="18" charset="0"/>
              </a:rPr>
              <a:t> ауру </a:t>
            </a:r>
            <a:r>
              <a:rPr lang="ru-RU" sz="2000" i="1" dirty="0" err="1" smtClean="0">
                <a:latin typeface="Times New Roman" pitchFamily="18" charset="0"/>
                <a:cs typeface="Times New Roman" pitchFamily="18" charset="0"/>
              </a:rPr>
              <a:t>екені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белгілі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Бұл аурумен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ауыратын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адамдарда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балалық шақтан бастап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(мүмкін жыныстық жетілу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шақта </a:t>
            </a:r>
            <a:r>
              <a:rPr lang="ru-RU" sz="2000" i="1" dirty="0" smtClean="0">
                <a:latin typeface="Times New Roman" pitchFamily="18" charset="0"/>
                <a:cs typeface="Times New Roman" pitchFamily="18" charset="0"/>
              </a:rPr>
              <a:t>— 13-15 </a:t>
            </a:r>
            <a:r>
              <a:rPr lang="ru-RU" sz="2000" i="1" dirty="0" err="1" smtClean="0">
                <a:latin typeface="Times New Roman" pitchFamily="18" charset="0"/>
                <a:cs typeface="Times New Roman" pitchFamily="18" charset="0"/>
              </a:rPr>
              <a:t>жаста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жасушаларда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жедел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құбылыстары байқалады</a:t>
            </a:r>
            <a:r>
              <a:rPr lang="ru-RU" sz="2000" i="1" dirty="0" smtClean="0">
                <a:latin typeface="Times New Roman" pitchFamily="18" charset="0"/>
                <a:cs typeface="Times New Roman" pitchFamily="18" charset="0"/>
              </a:rPr>
              <a:t>.</a:t>
            </a:r>
          </a:p>
          <a:p>
            <a:pPr algn="ctr"/>
            <a:r>
              <a:rPr lang="ru-RU" sz="2000" i="1" dirty="0" err="1" smtClean="0">
                <a:latin typeface="Times New Roman" pitchFamily="18" charset="0"/>
                <a:cs typeface="Times New Roman" pitchFamily="18" charset="0"/>
              </a:rPr>
              <a:t>Олардың терісінде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қыртыстар 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шаштары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ағарады, көздері нашар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көреді, тамырлардың атеросклерозасы</a:t>
            </a:r>
            <a:r>
              <a:rPr lang="ru-RU" sz="2000" i="1" dirty="0" smtClean="0">
                <a:latin typeface="Times New Roman" pitchFamily="18" charset="0"/>
                <a:cs typeface="Times New Roman" pitchFamily="18" charset="0"/>
              </a:rPr>
              <a:t> т.б. </a:t>
            </a:r>
            <a:r>
              <a:rPr lang="ru-RU" sz="2000" i="1" dirty="0" err="1" smtClean="0">
                <a:latin typeface="Times New Roman" pitchFamily="18" charset="0"/>
                <a:cs typeface="Times New Roman" pitchFamily="18" charset="0"/>
              </a:rPr>
              <a:t>дамиды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яғни </a:t>
            </a:r>
            <a:r>
              <a:rPr lang="ru-RU" sz="2000" i="1" dirty="0" smtClean="0">
                <a:latin typeface="Times New Roman" pitchFamily="18" charset="0"/>
                <a:cs typeface="Times New Roman" pitchFamily="18" charset="0"/>
              </a:rPr>
              <a:t>20 </a:t>
            </a:r>
            <a:r>
              <a:rPr lang="ru-RU" sz="2000" i="1" dirty="0" err="1" smtClean="0">
                <a:latin typeface="Times New Roman" pitchFamily="18" charset="0"/>
                <a:cs typeface="Times New Roman" pitchFamily="18" charset="0"/>
              </a:rPr>
              <a:t>жасқа жетпей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ақ нағыз кәрі адамдарға тән қартаю құбылыстары дамиды</a:t>
            </a:r>
            <a:r>
              <a:rPr lang="ru-RU" sz="2000" i="1" dirty="0" smtClean="0">
                <a:latin typeface="Times New Roman" pitchFamily="18" charset="0"/>
                <a:cs typeface="Times New Roman" pitchFamily="18" charset="0"/>
              </a:rPr>
              <a:t>. Тап </a:t>
            </a:r>
            <a:r>
              <a:rPr lang="ru-RU" sz="2000" i="1" dirty="0" err="1" smtClean="0">
                <a:latin typeface="Times New Roman" pitchFamily="18" charset="0"/>
                <a:cs typeface="Times New Roman" pitchFamily="18" charset="0"/>
              </a:rPr>
              <a:t>осындай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құбылыс </a:t>
            </a:r>
            <a:r>
              <a:rPr lang="ru-RU" sz="2000" i="1" dirty="0" smtClean="0">
                <a:latin typeface="Times New Roman" pitchFamily="18" charset="0"/>
                <a:cs typeface="Times New Roman" pitchFamily="18" charset="0"/>
              </a:rPr>
              <a:t>2001 </a:t>
            </a:r>
            <a:r>
              <a:rPr lang="ru-RU" sz="2000" i="1" dirty="0" err="1" smtClean="0">
                <a:latin typeface="Times New Roman" pitchFamily="18" charset="0"/>
                <a:cs typeface="Times New Roman" pitchFamily="18" charset="0"/>
              </a:rPr>
              <a:t>жылы</a:t>
            </a:r>
            <a:r>
              <a:rPr lang="ru-RU" sz="2000" i="1" dirty="0" smtClean="0">
                <a:latin typeface="Times New Roman" pitchFamily="18" charset="0"/>
                <a:cs typeface="Times New Roman" pitchFamily="18" charset="0"/>
              </a:rPr>
              <a:t> Атырау </a:t>
            </a:r>
            <a:r>
              <a:rPr lang="ru-RU" sz="2000" i="1" dirty="0" err="1" smtClean="0">
                <a:latin typeface="Times New Roman" pitchFamily="18" charset="0"/>
                <a:cs typeface="Times New Roman" pitchFamily="18" charset="0"/>
              </a:rPr>
              <a:t>облысының тұрғыны </a:t>
            </a:r>
            <a:r>
              <a:rPr lang="ru-RU" sz="2000" i="1" dirty="0" smtClean="0">
                <a:latin typeface="Times New Roman" pitchFamily="18" charset="0"/>
                <a:cs typeface="Times New Roman" pitchFamily="18" charset="0"/>
              </a:rPr>
              <a:t>9—10 </a:t>
            </a:r>
            <a:r>
              <a:rPr lang="ru-RU" sz="2000" i="1" dirty="0" err="1" smtClean="0">
                <a:latin typeface="Times New Roman" pitchFamily="18" charset="0"/>
                <a:cs typeface="Times New Roman" pitchFamily="18" charset="0"/>
              </a:rPr>
              <a:t>жастағы Нұржан атты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балада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байқалған</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214422"/>
            <a:ext cx="8186766" cy="5286412"/>
          </a:xfrm>
        </p:spPr>
        <p:style>
          <a:lnRef idx="2">
            <a:schemeClr val="dk1"/>
          </a:lnRef>
          <a:fillRef idx="1">
            <a:schemeClr val="lt1"/>
          </a:fillRef>
          <a:effectRef idx="0">
            <a:schemeClr val="dk1"/>
          </a:effectRef>
          <a:fontRef idx="minor">
            <a:schemeClr val="dk1"/>
          </a:fontRef>
        </p:style>
        <p:txBody>
          <a:bodyPr>
            <a:noAutofit/>
          </a:bodyPr>
          <a:lstStyle/>
          <a:p>
            <a:pPr algn="ctr"/>
            <a:r>
              <a:rPr lang="ru-RU" sz="2800" i="1" dirty="0" err="1" smtClean="0">
                <a:latin typeface="Times New Roman" pitchFamily="18" charset="0"/>
                <a:cs typeface="Times New Roman" pitchFamily="18" charset="0"/>
              </a:rPr>
              <a:t>Бүгінгі танда</a:t>
            </a:r>
            <a:r>
              <a:rPr lang="ru-RU" sz="2800" i="1" dirty="0" smtClean="0">
                <a:latin typeface="Times New Roman" pitchFamily="18" charset="0"/>
                <a:cs typeface="Times New Roman" pitchFamily="18" charset="0"/>
              </a:rPr>
              <a:t> медицина </a:t>
            </a:r>
            <a:r>
              <a:rPr lang="ru-RU" sz="2800" i="1" dirty="0" err="1" smtClean="0">
                <a:latin typeface="Times New Roman" pitchFamily="18" charset="0"/>
                <a:cs typeface="Times New Roman" pitchFamily="18" charset="0"/>
              </a:rPr>
              <a:t>мүндай генетикалық </a:t>
            </a:r>
            <a:r>
              <a:rPr lang="ru-RU" sz="2800" i="1" dirty="0" smtClean="0">
                <a:latin typeface="Times New Roman" pitchFamily="18" charset="0"/>
                <a:cs typeface="Times New Roman" pitchFamily="18" charset="0"/>
              </a:rPr>
              <a:t>ауру </a:t>
            </a:r>
            <a:r>
              <a:rPr lang="ru-RU" sz="2800" i="1" dirty="0" err="1" smtClean="0">
                <a:latin typeface="Times New Roman" pitchFamily="18" charset="0"/>
                <a:cs typeface="Times New Roman" pitchFamily="18" charset="0"/>
              </a:rPr>
              <a:t>белгісімен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ауыратын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адамдарға түбегейлі көмек көрсете алмайды</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себебі</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оның пайда</a:t>
            </a:r>
            <a:r>
              <a:rPr lang="ru-RU" sz="2800" i="1" dirty="0" smtClean="0">
                <a:latin typeface="Times New Roman" pitchFamily="18" charset="0"/>
                <a:cs typeface="Times New Roman" pitchFamily="18" charset="0"/>
              </a:rPr>
              <a:t> болу </a:t>
            </a:r>
            <a:r>
              <a:rPr lang="ru-RU" sz="2800" i="1" dirty="0" err="1" smtClean="0">
                <a:latin typeface="Times New Roman" pitchFamily="18" charset="0"/>
                <a:cs typeface="Times New Roman" pitchFamily="18" charset="0"/>
              </a:rPr>
              <a:t>және </a:t>
            </a:r>
            <a:r>
              <a:rPr lang="ru-RU" sz="2800" i="1" dirty="0" smtClean="0">
                <a:latin typeface="Times New Roman" pitchFamily="18" charset="0"/>
                <a:cs typeface="Times New Roman" pitchFamily="18" charset="0"/>
              </a:rPr>
              <a:t>даму </a:t>
            </a:r>
            <a:r>
              <a:rPr lang="ru-RU" sz="2800" i="1" dirty="0" err="1" smtClean="0">
                <a:latin typeface="Times New Roman" pitchFamily="18" charset="0"/>
                <a:cs typeface="Times New Roman" pitchFamily="18" charset="0"/>
              </a:rPr>
              <a:t>механизмдері</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әлі толық анықталмаған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Дегенмен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цитологиялық және молекулалық-биологиялық зерттеулер</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нәтижесінде жасушаның </a:t>
            </a:r>
            <a:r>
              <a:rPr lang="ru-RU" sz="2800" i="1" dirty="0" smtClean="0">
                <a:latin typeface="Times New Roman" pitchFamily="18" charset="0"/>
                <a:cs typeface="Times New Roman" pitchFamily="18" charset="0"/>
              </a:rPr>
              <a:t>не </a:t>
            </a:r>
            <a:r>
              <a:rPr lang="ru-RU" sz="2800" i="1" dirty="0" err="1" smtClean="0">
                <a:latin typeface="Times New Roman" pitchFamily="18" charset="0"/>
                <a:cs typeface="Times New Roman" pitchFamily="18" charset="0"/>
              </a:rPr>
              <a:t>тұтас ағзаның тіршілік</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ұзақтығын </a:t>
            </a:r>
            <a:r>
              <a:rPr lang="ru-RU" sz="2800" i="1" dirty="0" smtClean="0">
                <a:latin typeface="Times New Roman" pitchFamily="18" charset="0"/>
                <a:cs typeface="Times New Roman" pitchFamily="18" charset="0"/>
              </a:rPr>
              <a:t>«</a:t>
            </a:r>
            <a:r>
              <a:rPr lang="ru-RU" sz="2800" i="1" dirty="0" err="1" smtClean="0">
                <a:latin typeface="Times New Roman" pitchFamily="18" charset="0"/>
                <a:cs typeface="Times New Roman" pitchFamily="18" charset="0"/>
              </a:rPr>
              <a:t>таразылап</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өлшеп отыратын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кейбір</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механизмдер</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анықталған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Олардың ішінен</a:t>
            </a:r>
            <a:r>
              <a:rPr lang="ru-RU" sz="2800" i="1" dirty="0" smtClean="0">
                <a:latin typeface="Times New Roman" pitchFamily="18" charset="0"/>
                <a:cs typeface="Times New Roman" pitchFamily="18" charset="0"/>
              </a:rPr>
              <a:t> Л. </a:t>
            </a:r>
            <a:r>
              <a:rPr lang="ru-RU" sz="2800" i="1" dirty="0" err="1" smtClean="0">
                <a:latin typeface="Times New Roman" pitchFamily="18" charset="0"/>
                <a:cs typeface="Times New Roman" pitchFamily="18" charset="0"/>
              </a:rPr>
              <a:t>Хейфлик</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лимитин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және оған негізделген</a:t>
            </a:r>
            <a:r>
              <a:rPr lang="ru-RU" sz="2800" i="1" dirty="0" smtClean="0">
                <a:latin typeface="Times New Roman" pitchFamily="18" charset="0"/>
                <a:cs typeface="Times New Roman" pitchFamily="18" charset="0"/>
              </a:rPr>
              <a:t> А. </a:t>
            </a:r>
            <a:r>
              <a:rPr lang="ru-RU" sz="2800" i="1" dirty="0" err="1" smtClean="0">
                <a:latin typeface="Times New Roman" pitchFamily="18" charset="0"/>
                <a:cs typeface="Times New Roman" pitchFamily="18" charset="0"/>
              </a:rPr>
              <a:t>Оловниковтің теломерлік</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гипотезасын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айтуға болады</a:t>
            </a:r>
            <a:r>
              <a:rPr lang="ru-RU" sz="2800" i="1" dirty="0" smtClean="0">
                <a:latin typeface="Times New Roman" pitchFamily="18" charset="0"/>
                <a:cs typeface="Times New Roman" pitchFamily="18" charset="0"/>
              </a:rPr>
              <a:t>.</a:t>
            </a:r>
            <a:endParaRPr lang="ru-RU" sz="2800" i="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42978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1736" y="214290"/>
            <a:ext cx="4428905" cy="400110"/>
          </a:xfrm>
          <a:prstGeom prst="rect">
            <a:avLst/>
          </a:prstGeom>
        </p:spPr>
        <p:txBody>
          <a:bodyPr wrap="none">
            <a:spAutoFit/>
          </a:bodyPr>
          <a:lstStyle/>
          <a:p>
            <a:r>
              <a:rPr lang="kk-KZ" sz="2000" b="1" dirty="0" smtClean="0">
                <a:latin typeface="Times New Roman" pitchFamily="18" charset="0"/>
                <a:cs typeface="Times New Roman" pitchFamily="18" charset="0"/>
              </a:rPr>
              <a:t>Биологиялық ырғақтар мен қартаю</a:t>
            </a:r>
            <a:endParaRPr lang="ru-RU" sz="2000" b="1" dirty="0">
              <a:latin typeface="Times New Roman" pitchFamily="18" charset="0"/>
              <a:cs typeface="Times New Roman" pitchFamily="18" charset="0"/>
            </a:endParaRPr>
          </a:p>
        </p:txBody>
      </p:sp>
      <p:sp>
        <p:nvSpPr>
          <p:cNvPr id="4" name="TextBox 3"/>
          <p:cNvSpPr txBox="1"/>
          <p:nvPr/>
        </p:nvSpPr>
        <p:spPr>
          <a:xfrm>
            <a:off x="428596" y="857232"/>
            <a:ext cx="8286808" cy="2862322"/>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	Ғылыми анықтамалардың біріне сүйенетін болсақ, биологиялық ырғақтар организмнің өзгеріп отыратын қоршаған орта жағдайларында бейімделуі мен тірі қалуын қамтамасыз етеді.  Осыдан, биологиялық ырғақтың бұзылуы барысында адамның қоршаған ортаның әртүрлі факторларына тұрақтылығы төмендеп кетеді. Организм қартаюының басты белгілерінің бірі сыртқы бұзушы әсерлерге қарсы тұру қабілетінің төмендеуі болып табылатындықтан, биоырғақтардың бұзылуы қартаю себептерінің бірі болып табыла ма деген сұрақ туындайды. </a:t>
            </a:r>
            <a:endParaRPr lang="ru-RU" sz="2000" i="1" dirty="0">
              <a:latin typeface="Times New Roman" pitchFamily="18" charset="0"/>
              <a:cs typeface="Times New Roman" pitchFamily="18" charset="0"/>
            </a:endParaRPr>
          </a:p>
        </p:txBody>
      </p:sp>
      <p:pic>
        <p:nvPicPr>
          <p:cNvPr id="29698" name="Picture 2" descr="ÐÐ°ÑÑÐ¸Ð½ÐºÐ¸ Ð¿Ð¾ Ð·Ð°Ð¿ÑÐ¾ÑÑ Ð±Ð¸Ð¾ÑÐ¸ÑÐ¼ Ð¸ ÑÑÐ°ÑÐµÐ½Ð¸Ðµ"/>
          <p:cNvPicPr>
            <a:picLocks noChangeAspect="1" noChangeArrowheads="1"/>
          </p:cNvPicPr>
          <p:nvPr/>
        </p:nvPicPr>
        <p:blipFill>
          <a:blip r:embed="rId2"/>
          <a:srcRect/>
          <a:stretch>
            <a:fillRect/>
          </a:stretch>
        </p:blipFill>
        <p:spPr bwMode="auto">
          <a:xfrm>
            <a:off x="2428860" y="3643314"/>
            <a:ext cx="5048242" cy="3000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6" y="214290"/>
            <a:ext cx="8786842" cy="3170099"/>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	Заманауи зерттеулер көрсеткендей, адамның биологиялық ырғақтары барлық жасқа байланысты циклдарда белгілі бір өзгерістерге ұшырап отырады.  Жаңа туған нәресте мен сәбилерде биологиялық ырғақ циклі өте қысқа болады.  Белсенділік пен демалу фазалары әр </a:t>
            </a:r>
            <a:r>
              <a:rPr lang="en-US" sz="2000" i="1" dirty="0" smtClean="0">
                <a:latin typeface="Times New Roman" pitchFamily="18" charset="0"/>
                <a:cs typeface="Times New Roman" pitchFamily="18" charset="0"/>
              </a:rPr>
              <a:t>3-4 </a:t>
            </a:r>
            <a:r>
              <a:rPr lang="kk-KZ" sz="2000" i="1" dirty="0" smtClean="0">
                <a:latin typeface="Times New Roman" pitchFamily="18" charset="0"/>
                <a:cs typeface="Times New Roman" pitchFamily="18" charset="0"/>
              </a:rPr>
              <a:t>сағатта ауысып отырады.  Одан бөлек, </a:t>
            </a:r>
            <a:r>
              <a:rPr lang="ru-RU" sz="2000" i="1" dirty="0" smtClean="0">
                <a:latin typeface="Times New Roman" pitchFamily="18" charset="0"/>
                <a:cs typeface="Times New Roman" pitchFamily="18" charset="0"/>
              </a:rPr>
              <a:t>6-8 </a:t>
            </a:r>
            <a:r>
              <a:rPr lang="ru-RU" sz="2000" i="1" dirty="0" err="1" smtClean="0">
                <a:latin typeface="Times New Roman" pitchFamily="18" charset="0"/>
                <a:cs typeface="Times New Roman" pitchFamily="18" charset="0"/>
              </a:rPr>
              <a:t>жасқа дейін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балаларда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хронотипін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анықтау мүмкін емес</a:t>
            </a:r>
            <a:r>
              <a:rPr lang="ru-RU"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яғни, бозторғай немесе үкі</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  Баланың есеюіне қарай биологиялық ырғақ циклдары біртіндеп ұзарып, жыныстық жетілу циклінің басына қарай тәуліктік биоырғақ сипатына ие болады.  Осы уақытта, ересектік өмір ағымында биоритм сипатын анықтайтын хронотиптер қалыптасады. </a:t>
            </a:r>
            <a:endParaRPr lang="ru-RU" sz="2000" i="1" dirty="0">
              <a:latin typeface="Times New Roman" pitchFamily="18" charset="0"/>
              <a:cs typeface="Times New Roman" pitchFamily="18" charset="0"/>
            </a:endParaRPr>
          </a:p>
        </p:txBody>
      </p:sp>
      <p:pic>
        <p:nvPicPr>
          <p:cNvPr id="28674" name="Picture 2" descr="ÐÐ°ÑÑÐ¸Ð½ÐºÐ¸ Ð¿Ð¾ Ð·Ð°Ð¿ÑÐ¾ÑÑ Ð±Ð¸Ð¾ÑÐ¸ÑÐ¼ Ñ Ð´ÐµÑÐµÐ¹"/>
          <p:cNvPicPr>
            <a:picLocks noChangeAspect="1" noChangeArrowheads="1"/>
          </p:cNvPicPr>
          <p:nvPr/>
        </p:nvPicPr>
        <p:blipFill>
          <a:blip r:embed="rId2"/>
          <a:srcRect/>
          <a:stretch>
            <a:fillRect/>
          </a:stretch>
        </p:blipFill>
        <p:spPr bwMode="auto">
          <a:xfrm>
            <a:off x="2714612" y="3643314"/>
            <a:ext cx="3929058" cy="25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6" y="214290"/>
            <a:ext cx="8786842" cy="3170099"/>
          </a:xfrm>
          <a:prstGeom prst="rect">
            <a:avLst/>
          </a:prstGeom>
          <a:noFill/>
        </p:spPr>
        <p:txBody>
          <a:bodyPr wrap="square" rtlCol="0">
            <a:spAutoFit/>
          </a:bodyPr>
          <a:lstStyle/>
          <a:p>
            <a:pPr algn="just"/>
            <a:r>
              <a:rPr lang="ru-RU" sz="2000" i="1" dirty="0" smtClean="0">
                <a:latin typeface="Times New Roman" pitchFamily="18" charset="0"/>
                <a:cs typeface="Times New Roman" pitchFamily="18" charset="0"/>
              </a:rPr>
              <a:t>20 </a:t>
            </a:r>
            <a:r>
              <a:rPr lang="ru-RU" sz="2000" i="1" dirty="0" err="1" smtClean="0">
                <a:latin typeface="Times New Roman" pitchFamily="18" charset="0"/>
                <a:cs typeface="Times New Roman" pitchFamily="18" charset="0"/>
              </a:rPr>
              <a:t>жас</a:t>
            </a:r>
            <a:r>
              <a:rPr lang="ru-RU" sz="2000" i="1" dirty="0" smtClean="0">
                <a:latin typeface="Times New Roman" pitchFamily="18" charset="0"/>
                <a:cs typeface="Times New Roman" pitchFamily="18" charset="0"/>
              </a:rPr>
              <a:t>  пен 50 </a:t>
            </a:r>
            <a:r>
              <a:rPr lang="ru-RU" sz="2000" i="1" dirty="0" err="1" smtClean="0">
                <a:latin typeface="Times New Roman" pitchFamily="18" charset="0"/>
                <a:cs typeface="Times New Roman" pitchFamily="18" charset="0"/>
              </a:rPr>
              <a:t>жас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аралығындағы кезеңде адамның биологиялық ырғақтары тұрақты болады</a:t>
            </a:r>
            <a:r>
              <a:rPr lang="ru-RU"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бір қызығы, дәл осы кезеңде адам ең үлкен іскерлік және шығармашылық жетістіктерге қол жеткізеді</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50 </a:t>
            </a:r>
            <a:r>
              <a:rPr lang="ru-RU" sz="2000" i="1" dirty="0" err="1" smtClean="0">
                <a:latin typeface="Times New Roman" pitchFamily="18" charset="0"/>
                <a:cs typeface="Times New Roman" pitchFamily="18" charset="0"/>
              </a:rPr>
              <a:t>жастан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кейін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адамдардың көпшілігінде биологиялық ырғақтардың құрылымы тұрақсызданып</a:t>
            </a:r>
            <a:r>
              <a:rPr lang="ru-RU" sz="2000" i="1" dirty="0" smtClean="0">
                <a:latin typeface="Times New Roman" pitchFamily="18" charset="0"/>
                <a:cs typeface="Times New Roman" pitchFamily="18" charset="0"/>
              </a:rPr>
              <a:t>, ал </a:t>
            </a:r>
            <a:r>
              <a:rPr lang="ru-RU" sz="2000" i="1" dirty="0" err="1" smtClean="0">
                <a:latin typeface="Times New Roman" pitchFamily="18" charset="0"/>
                <a:cs typeface="Times New Roman" pitchFamily="18" charset="0"/>
              </a:rPr>
              <a:t>хронотиптердің көріну айқындығы төмендей түседі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«үкі» типіндегі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адамдарда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«бозторғай» типінің белгілері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керісінше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Егде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тартқан адамдарда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биологиялық ырғақ тұрақсыздығының айқын </a:t>
            </a:r>
            <a:r>
              <a:rPr lang="ru-RU" sz="2000" i="1" dirty="0" smtClean="0">
                <a:latin typeface="Times New Roman" pitchFamily="18" charset="0"/>
                <a:cs typeface="Times New Roman" pitchFamily="18" charset="0"/>
              </a:rPr>
              <a:t>да </a:t>
            </a:r>
            <a:r>
              <a:rPr lang="ru-RU" sz="2000" i="1" dirty="0" err="1" smtClean="0">
                <a:latin typeface="Times New Roman" pitchFamily="18" charset="0"/>
                <a:cs typeface="Times New Roman" pitchFamily="18" charset="0"/>
              </a:rPr>
              <a:t>жағымсыз көріністерінің бірі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ұйқысыздық 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табылады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Көпшілік қарт кісілерде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белсенділік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фазасының төмендеп, демалу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фазасының ұзаруы байқалады, бұл ұйқышылдықтан көрінуі мүмкін.</a:t>
            </a:r>
            <a:r>
              <a:rPr lang="ru-RU" sz="2000" i="1" dirty="0" smtClean="0">
                <a:latin typeface="Times New Roman" pitchFamily="18" charset="0"/>
                <a:cs typeface="Times New Roman" pitchFamily="18" charset="0"/>
              </a:rPr>
              <a:t> </a:t>
            </a:r>
            <a:endParaRPr lang="ru-RU" sz="2000" i="1" dirty="0">
              <a:latin typeface="Times New Roman" pitchFamily="18" charset="0"/>
              <a:cs typeface="Times New Roman" pitchFamily="18" charset="0"/>
            </a:endParaRPr>
          </a:p>
        </p:txBody>
      </p:sp>
      <p:pic>
        <p:nvPicPr>
          <p:cNvPr id="46082" name="Picture 2" descr="ÐÐ°ÑÑÐ¸Ð½ÐºÐ¸ Ð¿Ð¾ Ð·Ð°Ð¿ÑÐ¾ÑÑ Ð±Ð¸Ð¾ÑÐ¸ÑÐ¼ Ñ Ð¿Ð¾Ð¶Ð¸Ð»ÑÑ Ð»ÑÐ´ÐµÐ¹"/>
          <p:cNvPicPr>
            <a:picLocks noChangeAspect="1" noChangeArrowheads="1"/>
          </p:cNvPicPr>
          <p:nvPr/>
        </p:nvPicPr>
        <p:blipFill>
          <a:blip r:embed="rId2"/>
          <a:srcRect/>
          <a:stretch>
            <a:fillRect/>
          </a:stretch>
        </p:blipFill>
        <p:spPr bwMode="auto">
          <a:xfrm>
            <a:off x="357158" y="3643314"/>
            <a:ext cx="3829059"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084" name="Picture 4" descr="ÐÐ°ÑÑÐ¸Ð½ÐºÐ¸ Ð¿Ð¾ Ð·Ð°Ð¿ÑÐ¾ÑÑ Ð±Ð¸Ð¾ÑÐ¸ÑÐ¼ Ñ Ð¿Ð¾Ð¶Ð¸Ð»ÑÑ Ð»ÑÐ´ÐµÐ¹"/>
          <p:cNvPicPr>
            <a:picLocks noChangeAspect="1" noChangeArrowheads="1"/>
          </p:cNvPicPr>
          <p:nvPr/>
        </p:nvPicPr>
        <p:blipFill>
          <a:blip r:embed="rId3"/>
          <a:srcRect/>
          <a:stretch>
            <a:fillRect/>
          </a:stretch>
        </p:blipFill>
        <p:spPr bwMode="auto">
          <a:xfrm>
            <a:off x="4643438" y="3643314"/>
            <a:ext cx="3643278"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6050" y="142852"/>
            <a:ext cx="5072098" cy="461665"/>
          </a:xfrm>
          <a:prstGeom prst="rect">
            <a:avLst/>
          </a:prstGeom>
          <a:noFill/>
        </p:spPr>
        <p:txBody>
          <a:bodyPr wrap="square" rtlCol="0">
            <a:spAutoFit/>
          </a:bodyPr>
          <a:lstStyle/>
          <a:p>
            <a:r>
              <a:rPr lang="kk-KZ" sz="2400" b="1" i="1" dirty="0" smtClean="0">
                <a:latin typeface="Times New Roman" pitchFamily="18" charset="0"/>
                <a:cs typeface="Times New Roman" pitchFamily="18" charset="0"/>
              </a:rPr>
              <a:t>Биоритмдерді үйлесімдеу.</a:t>
            </a:r>
            <a:endParaRPr lang="ru-RU" sz="2400" b="1" i="1" dirty="0">
              <a:latin typeface="Times New Roman" pitchFamily="18" charset="0"/>
              <a:cs typeface="Times New Roman" pitchFamily="18" charset="0"/>
            </a:endParaRPr>
          </a:p>
        </p:txBody>
      </p:sp>
      <p:sp>
        <p:nvSpPr>
          <p:cNvPr id="5" name="TextBox 4"/>
          <p:cNvSpPr txBox="1"/>
          <p:nvPr/>
        </p:nvSpPr>
        <p:spPr>
          <a:xfrm>
            <a:off x="214282" y="642918"/>
            <a:ext cx="8715436" cy="1938992"/>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	Заманауи хронобиологияның басты бағыттарының бірі  адамның биологиялық ырғағын дұрыстау мақсатында әртүрлі әдістер мен препараттарды ойлап табу болып табылады. </a:t>
            </a:r>
            <a:r>
              <a:rPr lang="ru-RU" sz="2000" i="1" dirty="0" smtClean="0">
                <a:latin typeface="Times New Roman" pitchFamily="18" charset="0"/>
                <a:cs typeface="Times New Roman" pitchFamily="18" charset="0"/>
              </a:rPr>
              <a:t>30 </a:t>
            </a:r>
            <a:r>
              <a:rPr lang="ru-RU" sz="2000" i="1" dirty="0" err="1" smtClean="0">
                <a:latin typeface="Times New Roman" pitchFamily="18" charset="0"/>
                <a:cs typeface="Times New Roman" pitchFamily="18" charset="0"/>
              </a:rPr>
              <a:t>жылдық интенсивті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зерттеулер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нәтижесінде әртүрлі мемлекеттердің ғалымдарымен  биоритмдердің үйлесімділігіне ықпал ететін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көптеген әдістер </a:t>
            </a:r>
            <a:r>
              <a:rPr lang="ru-RU" sz="2000" i="1" dirty="0" smtClean="0">
                <a:latin typeface="Times New Roman" pitchFamily="18" charset="0"/>
                <a:cs typeface="Times New Roman" pitchFamily="18" charset="0"/>
              </a:rPr>
              <a:t>мен </a:t>
            </a:r>
            <a:r>
              <a:rPr lang="ru-RU" sz="2000" i="1" dirty="0" err="1" smtClean="0">
                <a:latin typeface="Times New Roman" pitchFamily="18" charset="0"/>
                <a:cs typeface="Times New Roman" pitchFamily="18" charset="0"/>
              </a:rPr>
              <a:t>препараттар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жасалынды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Оларды</a:t>
            </a:r>
            <a:r>
              <a:rPr lang="ru-RU" sz="2000" i="1" dirty="0" smtClean="0">
                <a:latin typeface="Times New Roman" pitchFamily="18" charset="0"/>
                <a:cs typeface="Times New Roman" pitchFamily="18" charset="0"/>
              </a:rPr>
              <a:t> бес </a:t>
            </a:r>
            <a:r>
              <a:rPr lang="ru-RU" sz="2000" i="1" dirty="0" err="1" smtClean="0">
                <a:latin typeface="Times New Roman" pitchFamily="18" charset="0"/>
                <a:cs typeface="Times New Roman" pitchFamily="18" charset="0"/>
              </a:rPr>
              <a:t>негізгі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топқа бөлуге болады</a:t>
            </a:r>
            <a:r>
              <a:rPr lang="ru-RU" sz="2000" i="1" dirty="0" smtClean="0">
                <a:latin typeface="Times New Roman" pitchFamily="18" charset="0"/>
                <a:cs typeface="Times New Roman" pitchFamily="18" charset="0"/>
              </a:rPr>
              <a:t>. </a:t>
            </a:r>
            <a:endParaRPr lang="ru-RU" sz="2000" i="1" dirty="0">
              <a:latin typeface="Times New Roman" pitchFamily="18" charset="0"/>
              <a:cs typeface="Times New Roman" pitchFamily="18" charset="0"/>
            </a:endParaRPr>
          </a:p>
        </p:txBody>
      </p:sp>
      <p:sp>
        <p:nvSpPr>
          <p:cNvPr id="7" name="TextBox 6"/>
          <p:cNvSpPr txBox="1"/>
          <p:nvPr/>
        </p:nvSpPr>
        <p:spPr>
          <a:xfrm>
            <a:off x="4429124" y="2714620"/>
            <a:ext cx="4500594" cy="3693319"/>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1. </a:t>
            </a:r>
            <a:r>
              <a:rPr lang="kk-KZ" dirty="0" smtClean="0">
                <a:latin typeface="Times New Roman" pitchFamily="18" charset="0"/>
                <a:cs typeface="Times New Roman" pitchFamily="18" charset="0"/>
              </a:rPr>
              <a:t>Физиотерапиялық әдістер. Физиотерапиялық құралдардың көмегімен биоритмдерді түзету , хронобиологияда </a:t>
            </a:r>
            <a:r>
              <a:rPr lang="ru-RU" dirty="0" smtClean="0">
                <a:latin typeface="Times New Roman" pitchFamily="18" charset="0"/>
                <a:cs typeface="Times New Roman" pitchFamily="18" charset="0"/>
              </a:rPr>
              <a:t>1960 </a:t>
            </a:r>
            <a:r>
              <a:rPr lang="ru-RU" dirty="0" err="1" smtClean="0">
                <a:latin typeface="Times New Roman" pitchFamily="18" charset="0"/>
                <a:cs typeface="Times New Roman" pitchFamily="18" charset="0"/>
              </a:rPr>
              <a:t>жылдардың соңынан қолданылып келе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жатқан ең алғашқы әдістердің бірі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әдіс алғашында ұзақ уақыт космоста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космонавттардың табиғи биоритмдерін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қалпына келтіру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ойлап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 таңда, электроұйқы және жарықтерапия сияқты аппаратты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процедуралар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вахталық әдіспен жұмыс істейтін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адамдарда</a:t>
            </a:r>
            <a:r>
              <a:rPr lang="ru-RU" dirty="0" smtClean="0">
                <a:latin typeface="Times New Roman" pitchFamily="18" charset="0"/>
                <a:cs typeface="Times New Roman" pitchFamily="18" charset="0"/>
              </a:rPr>
              <a:t> биоритм </a:t>
            </a:r>
            <a:r>
              <a:rPr lang="ru-RU" dirty="0" err="1" smtClean="0">
                <a:latin typeface="Times New Roman" pitchFamily="18" charset="0"/>
                <a:cs typeface="Times New Roman" pitchFamily="18" charset="0"/>
              </a:rPr>
              <a:t>бұзылыстарын түзету үшін қолданады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27650" name="Picture 2" descr="ÐÐ°ÑÑÐ¸Ð½ÐºÐ¸ Ð¿Ð¾ Ð·Ð°Ð¿ÑÐ¾ÑÑ ÑÐ¸Ð·Ð¸Ð¾ÑÐµÑÐ°Ð¿Ð¸Ñ"/>
          <p:cNvPicPr>
            <a:picLocks noChangeAspect="1" noChangeArrowheads="1"/>
          </p:cNvPicPr>
          <p:nvPr/>
        </p:nvPicPr>
        <p:blipFill>
          <a:blip r:embed="rId2"/>
          <a:srcRect/>
          <a:stretch>
            <a:fillRect/>
          </a:stretch>
        </p:blipFill>
        <p:spPr bwMode="auto">
          <a:xfrm>
            <a:off x="285720" y="2714620"/>
            <a:ext cx="4000528" cy="3571900"/>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14290"/>
            <a:ext cx="4143404" cy="3139321"/>
          </a:xfrm>
          <a:prstGeom prst="rect">
            <a:avLst/>
          </a:prstGeom>
        </p:spPr>
        <p:txBody>
          <a:bodyPr wrap="square">
            <a:spAutoFit/>
          </a:bodyPr>
          <a:lstStyle/>
          <a:p>
            <a:r>
              <a:rPr lang="ru-RU" i="1" dirty="0" smtClean="0">
                <a:latin typeface="Times New Roman" pitchFamily="18" charset="0"/>
                <a:cs typeface="Times New Roman" pitchFamily="18" charset="0"/>
              </a:rPr>
              <a:t>2. Мелатонин </a:t>
            </a:r>
            <a:r>
              <a:rPr lang="ru-RU" i="1" dirty="0" err="1" smtClean="0">
                <a:latin typeface="Times New Roman" pitchFamily="18" charset="0"/>
                <a:cs typeface="Times New Roman" pitchFamily="18" charset="0"/>
              </a:rPr>
              <a:t>негізіндегі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препараттар</a:t>
            </a:r>
            <a:r>
              <a:rPr lang="ru-RU" i="1" dirty="0" smtClean="0">
                <a:latin typeface="Times New Roman" pitchFamily="18" charset="0"/>
                <a:cs typeface="Times New Roman" pitchFamily="18" charset="0"/>
              </a:rPr>
              <a:t>.  Мелатонин </a:t>
            </a:r>
            <a:r>
              <a:rPr lang="ru-RU" i="1" dirty="0" err="1" smtClean="0">
                <a:latin typeface="Times New Roman" pitchFamily="18" charset="0"/>
                <a:cs typeface="Times New Roman" pitchFamily="18" charset="0"/>
              </a:rPr>
              <a:t>бұл адам</a:t>
            </a:r>
            <a:r>
              <a:rPr lang="ru-RU" i="1" dirty="0" smtClean="0">
                <a:latin typeface="Times New Roman" pitchFamily="18" charset="0"/>
                <a:cs typeface="Times New Roman" pitchFamily="18" charset="0"/>
              </a:rPr>
              <a:t> мен </a:t>
            </a:r>
            <a:r>
              <a:rPr lang="ru-RU" i="1" dirty="0" err="1" smtClean="0">
                <a:latin typeface="Times New Roman" pitchFamily="18" charset="0"/>
                <a:cs typeface="Times New Roman" pitchFamily="18" charset="0"/>
              </a:rPr>
              <a:t>жануарлардың </a:t>
            </a:r>
            <a:r>
              <a:rPr lang="ru-RU" i="1" dirty="0" smtClean="0">
                <a:latin typeface="Times New Roman" pitchFamily="18" charset="0"/>
                <a:cs typeface="Times New Roman" pitchFamily="18" charset="0"/>
              </a:rPr>
              <a:t>бас </a:t>
            </a:r>
            <a:r>
              <a:rPr lang="ru-RU" i="1" dirty="0" err="1" smtClean="0">
                <a:latin typeface="Times New Roman" pitchFamily="18" charset="0"/>
                <a:cs typeface="Times New Roman" pitchFamily="18" charset="0"/>
              </a:rPr>
              <a:t>миында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синтезделіп</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биоритмдердің реттелуінде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маңызды рөл ойнайтын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ерекше</a:t>
            </a:r>
            <a:r>
              <a:rPr lang="ru-RU" i="1" dirty="0" smtClean="0">
                <a:latin typeface="Times New Roman" pitchFamily="18" charset="0"/>
                <a:cs typeface="Times New Roman" pitchFamily="18" charset="0"/>
              </a:rPr>
              <a:t> гормон.  Мелатонин </a:t>
            </a:r>
            <a:r>
              <a:rPr lang="ru-RU" i="1" dirty="0" err="1" smtClean="0">
                <a:latin typeface="Times New Roman" pitchFamily="18" charset="0"/>
                <a:cs typeface="Times New Roman" pitchFamily="18" charset="0"/>
              </a:rPr>
              <a:t>негізіндегі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препараттар</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ұйқысыздық </a:t>
            </a:r>
            <a:r>
              <a:rPr lang="ru-RU" i="1" dirty="0" smtClean="0">
                <a:latin typeface="Times New Roman" pitchFamily="18" charset="0"/>
                <a:cs typeface="Times New Roman" pitchFamily="18" charset="0"/>
              </a:rPr>
              <a:t>пен </a:t>
            </a:r>
            <a:r>
              <a:rPr lang="ru-RU" i="1" dirty="0" err="1" smtClean="0">
                <a:latin typeface="Times New Roman" pitchFamily="18" charset="0"/>
                <a:cs typeface="Times New Roman" pitchFamily="18" charset="0"/>
              </a:rPr>
              <a:t>және ұйқының басқа </a:t>
            </a:r>
            <a:r>
              <a:rPr lang="ru-RU" i="1" dirty="0" smtClean="0">
                <a:latin typeface="Times New Roman" pitchFamily="18" charset="0"/>
                <a:cs typeface="Times New Roman" pitchFamily="18" charset="0"/>
              </a:rPr>
              <a:t>да </a:t>
            </a:r>
            <a:r>
              <a:rPr lang="ru-RU" i="1" dirty="0" err="1" smtClean="0">
                <a:latin typeface="Times New Roman" pitchFamily="18" charset="0"/>
                <a:cs typeface="Times New Roman" pitchFamily="18" charset="0"/>
              </a:rPr>
              <a:t>бұзылыстарымен тиімді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күреседі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бірақ басқа 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гормональды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препараттар</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секілді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ол</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дәрігердің ғана нұсқауымен қолданылғаны жөн</a:t>
            </a:r>
            <a:r>
              <a:rPr lang="ru-RU" i="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5" name="Прямоугольник 4"/>
          <p:cNvSpPr/>
          <p:nvPr/>
        </p:nvSpPr>
        <p:spPr>
          <a:xfrm>
            <a:off x="4643438" y="4071942"/>
            <a:ext cx="4214842" cy="2308324"/>
          </a:xfrm>
          <a:prstGeom prst="rect">
            <a:avLst/>
          </a:prstGeom>
        </p:spPr>
        <p:txBody>
          <a:bodyPr wrap="square">
            <a:spAutoFit/>
          </a:bodyPr>
          <a:lstStyle/>
          <a:p>
            <a:r>
              <a:rPr lang="ru-RU" i="1" dirty="0" smtClean="0">
                <a:latin typeface="Times New Roman" pitchFamily="18" charset="0"/>
                <a:cs typeface="Times New Roman" pitchFamily="18" charset="0"/>
              </a:rPr>
              <a:t>3. </a:t>
            </a:r>
            <a:r>
              <a:rPr lang="ru-RU" i="1" dirty="0" err="1" smtClean="0">
                <a:latin typeface="Times New Roman" pitchFamily="18" charset="0"/>
                <a:cs typeface="Times New Roman" pitchFamily="18" charset="0"/>
              </a:rPr>
              <a:t>Павловтың аралас</a:t>
            </a:r>
            <a:r>
              <a:rPr lang="ru-RU" i="1" dirty="0" smtClean="0">
                <a:latin typeface="Times New Roman" pitchFamily="18" charset="0"/>
                <a:cs typeface="Times New Roman" pitchFamily="18" charset="0"/>
              </a:rPr>
              <a:t> препараты мен </a:t>
            </a:r>
            <a:r>
              <a:rPr lang="ru-RU" i="1" dirty="0" err="1" smtClean="0">
                <a:latin typeface="Times New Roman" pitchFamily="18" charset="0"/>
                <a:cs typeface="Times New Roman" pitchFamily="18" charset="0"/>
              </a:rPr>
              <a:t>оның аналогтары</a:t>
            </a:r>
            <a:r>
              <a:rPr lang="ru-RU" i="1" dirty="0" smtClean="0">
                <a:latin typeface="Times New Roman" pitchFamily="18" charset="0"/>
                <a:cs typeface="Times New Roman" pitchFamily="18" charset="0"/>
              </a:rPr>
              <a:t>.  Павлов </a:t>
            </a:r>
            <a:r>
              <a:rPr lang="ru-RU" i="1" dirty="0" err="1" smtClean="0">
                <a:latin typeface="Times New Roman" pitchFamily="18" charset="0"/>
                <a:cs typeface="Times New Roman" pitchFamily="18" charset="0"/>
              </a:rPr>
              <a:t>препаратында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теңдей пропорцияда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қоздырғыш және тыныштандырғыш дәрілер біріктірілген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Мұндай үйлесім, жүйке процесстерін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тұрақтандыруға және ұйқы </a:t>
            </a:r>
            <a:r>
              <a:rPr lang="ru-RU" i="1" dirty="0" smtClean="0">
                <a:latin typeface="Times New Roman" pitchFamily="18" charset="0"/>
                <a:cs typeface="Times New Roman" pitchFamily="18" charset="0"/>
              </a:rPr>
              <a:t>мен </a:t>
            </a:r>
            <a:r>
              <a:rPr lang="ru-RU" i="1" dirty="0" err="1" smtClean="0">
                <a:latin typeface="Times New Roman" pitchFamily="18" charset="0"/>
                <a:cs typeface="Times New Roman" pitchFamily="18" charset="0"/>
              </a:rPr>
              <a:t>сергектік</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биоритмдерін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қалпына келтіруге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көмектеседі</a:t>
            </a:r>
            <a:r>
              <a:rPr lang="ru-RU" i="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26626" name="Picture 2" descr="ÐÐ°ÑÑÐ¸Ð½ÐºÐ¸ Ð¿Ð¾ Ð·Ð°Ð¿ÑÐ¾ÑÑ Ð¿ÑÐµÐ¿Ð°ÑÐ°ÑÑ Ð² Ð¾ÑÐ½Ð¾Ð²Ðµ Ð¼ÐµÐ»Ð°ÑÐ¾Ð½Ð¸Ð½Ð°"/>
          <p:cNvPicPr>
            <a:picLocks noChangeAspect="1" noChangeArrowheads="1"/>
          </p:cNvPicPr>
          <p:nvPr/>
        </p:nvPicPr>
        <p:blipFill>
          <a:blip r:embed="rId2"/>
          <a:srcRect/>
          <a:stretch>
            <a:fillRect/>
          </a:stretch>
        </p:blipFill>
        <p:spPr bwMode="auto">
          <a:xfrm>
            <a:off x="357159" y="3500438"/>
            <a:ext cx="3929089" cy="3143272"/>
          </a:xfrm>
          <a:prstGeom prst="rect">
            <a:avLst/>
          </a:prstGeom>
          <a:noFill/>
        </p:spPr>
      </p:pic>
      <p:pic>
        <p:nvPicPr>
          <p:cNvPr id="26630" name="Picture 6" descr="ÐÐ°ÑÑÐ¸Ð½ÐºÐ¸ Ð¿Ð¾ Ð·Ð°Ð¿ÑÐ¾ÑÑ Ð¿Ð°Ð²Ð»Ð¾Ð²"/>
          <p:cNvPicPr>
            <a:picLocks noChangeAspect="1" noChangeArrowheads="1"/>
          </p:cNvPicPr>
          <p:nvPr/>
        </p:nvPicPr>
        <p:blipFill>
          <a:blip r:embed="rId3"/>
          <a:srcRect/>
          <a:stretch>
            <a:fillRect/>
          </a:stretch>
        </p:blipFill>
        <p:spPr bwMode="auto">
          <a:xfrm>
            <a:off x="4929190" y="214290"/>
            <a:ext cx="3214702" cy="3857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5728"/>
            <a:ext cx="9144000" cy="1631216"/>
          </a:xfrm>
          <a:prstGeom prst="rect">
            <a:avLst/>
          </a:prstGeom>
          <a:noFill/>
        </p:spPr>
        <p:txBody>
          <a:bodyPr wrap="square" rtlCol="0">
            <a:spAutoFit/>
          </a:bodyPr>
          <a:lstStyle/>
          <a:p>
            <a:pPr algn="ctr"/>
            <a:r>
              <a:rPr lang="en-US" sz="2000" i="1" dirty="0" smtClean="0">
                <a:latin typeface="Times New Roman" pitchFamily="18" charset="0"/>
                <a:cs typeface="Times New Roman" pitchFamily="18" charset="0"/>
              </a:rPr>
              <a:t>4. </a:t>
            </a:r>
            <a:r>
              <a:rPr lang="kk-KZ" sz="2000" i="1" dirty="0" smtClean="0">
                <a:latin typeface="Times New Roman" pitchFamily="18" charset="0"/>
                <a:cs typeface="Times New Roman" pitchFamily="18" charset="0"/>
              </a:rPr>
              <a:t>Хронобиотиктер негізіндегі препараттар.  Хронобиотиктер бұл биологиялық ырғақтың әртүрлі фазаларын реттеп отыратын ерекше өсімдіктекті заттар.  Олар кейбір тағамдық және дәрілік  өсімдіктерден анықталған.  Сонымен қоса, биоритмнің белсенді фазасын реттейтін және демалу мен қалпына келу фазаларын  ұзартатын тыныштандыратын хронобиотиктер де бар. </a:t>
            </a:r>
            <a:endParaRPr lang="ru-RU" sz="2000" i="1" dirty="0">
              <a:latin typeface="Times New Roman" pitchFamily="18" charset="0"/>
              <a:cs typeface="Times New Roman" pitchFamily="18" charset="0"/>
            </a:endParaRPr>
          </a:p>
        </p:txBody>
      </p:sp>
      <p:pic>
        <p:nvPicPr>
          <p:cNvPr id="25602" name="Picture 2" descr="ÐÐ°ÑÑÐ¸Ð½ÐºÐ¸ Ð¿Ð¾ Ð·Ð°Ð¿ÑÐ¾ÑÑ ÑÑÐ¾Ð½Ð¾Ð±Ð¸Ð¾ÑÐ¸ÐºÐ¸"/>
          <p:cNvPicPr>
            <a:picLocks noChangeAspect="1" noChangeArrowheads="1"/>
          </p:cNvPicPr>
          <p:nvPr/>
        </p:nvPicPr>
        <p:blipFill>
          <a:blip r:embed="rId2" cstate="print"/>
          <a:srcRect/>
          <a:stretch>
            <a:fillRect/>
          </a:stretch>
        </p:blipFill>
        <p:spPr bwMode="auto">
          <a:xfrm>
            <a:off x="2500298" y="2714620"/>
            <a:ext cx="4309985" cy="3411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1414"/>
            <a:ext cx="9144000" cy="3477875"/>
          </a:xfrm>
          <a:prstGeom prst="rect">
            <a:avLst/>
          </a:prstGeom>
          <a:noFill/>
        </p:spPr>
        <p:txBody>
          <a:bodyPr wrap="square" rtlCol="0">
            <a:spAutoFit/>
          </a:bodyPr>
          <a:lstStyle/>
          <a:p>
            <a:pPr algn="just"/>
            <a:r>
              <a:rPr lang="en-US" sz="2000" i="1" dirty="0" smtClean="0">
                <a:latin typeface="Times New Roman" pitchFamily="18" charset="0"/>
                <a:cs typeface="Times New Roman" pitchFamily="18" charset="0"/>
              </a:rPr>
              <a:t>5. </a:t>
            </a:r>
            <a:r>
              <a:rPr lang="kk-KZ" sz="2000" i="1" dirty="0" smtClean="0">
                <a:latin typeface="Times New Roman" pitchFamily="18" charset="0"/>
                <a:cs typeface="Times New Roman" pitchFamily="18" charset="0"/>
              </a:rPr>
              <a:t>Витамин, микроэлементтер және хронобиотиктер негізіндегі препараттар.  Берілген препараттар хронобиологиялық препараттардың ең соңғы моделі болып табылады.  Олардың жасалуы әртүрлі өсімдіктекті хронобиотиктарды интенсивті зерттеуінің арқасында мүмкін болды.  Сонымен қоса, хронобиотиктердің көпшілігі синтезделген немесе таза күйінде бөлініп алған жағдайда өзінің биоритмологиялық белсенділігін жоғалтатыны анықталды.  Белгілі болғандай, белгілі хронобиотиктердің көпшілігі өзінің белсенділігін тек витаминдердің, витамин тәріздес заттардың және микроэлементтердің қатысында көрсететіні анықталды.  Витаминдер мен микроэлементтер жеке биоритмологиялық белсенділікке ие екені анықталды.  Осылайша, өсімдікті хронобиотиктері бар витаминді минералды кешендер ойлап табылды. </a:t>
            </a:r>
            <a:endParaRPr lang="ru-RU" sz="2000" i="1" dirty="0">
              <a:latin typeface="Times New Roman" pitchFamily="18" charset="0"/>
              <a:cs typeface="Times New Roman" pitchFamily="18" charset="0"/>
            </a:endParaRPr>
          </a:p>
        </p:txBody>
      </p:sp>
      <p:pic>
        <p:nvPicPr>
          <p:cNvPr id="24578" name="Picture 2" descr="ÐÐ°ÑÑÐ¸Ð½ÐºÐ¸ Ð¿Ð¾ Ð·Ð°Ð¿ÑÐ¾ÑÑ Ð²Ð¸ÑÐ°Ð¼Ð¸Ð½Ñ Ð¸ Ð¼Ð¸ÐºÑÐ¾ÑÐ»ÐµÐ¼ÐµÐ½ÑÑ"/>
          <p:cNvPicPr>
            <a:picLocks noChangeAspect="1" noChangeArrowheads="1"/>
          </p:cNvPicPr>
          <p:nvPr/>
        </p:nvPicPr>
        <p:blipFill>
          <a:blip r:embed="rId2"/>
          <a:srcRect/>
          <a:stretch>
            <a:fillRect/>
          </a:stretch>
        </p:blipFill>
        <p:spPr bwMode="auto">
          <a:xfrm>
            <a:off x="2571736" y="3643314"/>
            <a:ext cx="4357678" cy="300039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185</TotalTime>
  <Words>1968</Words>
  <Application>Microsoft Office PowerPoint</Application>
  <PresentationFormat>Экран (4:3)</PresentationFormat>
  <Paragraphs>68</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Справедливость</vt:lpstr>
      <vt:lpstr>Презентация PowerPoint</vt:lpstr>
      <vt:lpstr>Биологиялық ырғақ</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Қартаюдың негізгі теориялары</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Жамиля</dc:creator>
  <cp:lastModifiedBy>Admin</cp:lastModifiedBy>
  <cp:revision>26</cp:revision>
  <dcterms:created xsi:type="dcterms:W3CDTF">2019-10-07T12:55:05Z</dcterms:created>
  <dcterms:modified xsi:type="dcterms:W3CDTF">2002-01-07T20:30:09Z</dcterms:modified>
</cp:coreProperties>
</file>